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28F"/>
    <a:srgbClr val="FFE8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37"/>
    <p:restoredTop sz="94692"/>
  </p:normalViewPr>
  <p:slideViewPr>
    <p:cSldViewPr snapToGrid="0" snapToObjects="1">
      <p:cViewPr>
        <p:scale>
          <a:sx n="117" d="100"/>
          <a:sy n="117" d="100"/>
        </p:scale>
        <p:origin x="1064"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9BCB55-EE44-2247-B24D-B80E62C13F8C}" type="datetimeFigureOut">
              <a:rPr lang="en-VN" smtClean="0"/>
              <a:t>04/03/2022</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E561D4-8076-6048-A69E-74348E1B8179}" type="slidenum">
              <a:rPr lang="en-VN" smtClean="0"/>
              <a:t>‹#›</a:t>
            </a:fld>
            <a:endParaRPr lang="en-VN"/>
          </a:p>
        </p:txBody>
      </p:sp>
    </p:spTree>
    <p:extLst>
      <p:ext uri="{BB962C8B-B14F-4D97-AF65-F5344CB8AC3E}">
        <p14:creationId xmlns:p14="http://schemas.microsoft.com/office/powerpoint/2010/main" val="2650284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EE561D4-8076-6048-A69E-74348E1B8179}" type="slidenum">
              <a:rPr lang="en-VN" smtClean="0"/>
              <a:t>1</a:t>
            </a:fld>
            <a:endParaRPr lang="en-VN"/>
          </a:p>
        </p:txBody>
      </p:sp>
    </p:spTree>
    <p:extLst>
      <p:ext uri="{BB962C8B-B14F-4D97-AF65-F5344CB8AC3E}">
        <p14:creationId xmlns:p14="http://schemas.microsoft.com/office/powerpoint/2010/main" val="404039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EE561D4-8076-6048-A69E-74348E1B8179}" type="slidenum">
              <a:rPr lang="en-VN" smtClean="0"/>
              <a:t>4</a:t>
            </a:fld>
            <a:endParaRPr lang="en-VN"/>
          </a:p>
        </p:txBody>
      </p:sp>
    </p:spTree>
    <p:extLst>
      <p:ext uri="{BB962C8B-B14F-4D97-AF65-F5344CB8AC3E}">
        <p14:creationId xmlns:p14="http://schemas.microsoft.com/office/powerpoint/2010/main" val="3842365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EE561D4-8076-6048-A69E-74348E1B8179}" type="slidenum">
              <a:rPr lang="en-VN" smtClean="0"/>
              <a:t>9</a:t>
            </a:fld>
            <a:endParaRPr lang="en-VN"/>
          </a:p>
        </p:txBody>
      </p:sp>
    </p:spTree>
    <p:extLst>
      <p:ext uri="{BB962C8B-B14F-4D97-AF65-F5344CB8AC3E}">
        <p14:creationId xmlns:p14="http://schemas.microsoft.com/office/powerpoint/2010/main" val="3721178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EE561D4-8076-6048-A69E-74348E1B8179}" type="slidenum">
              <a:rPr lang="en-VN" smtClean="0"/>
              <a:t>12</a:t>
            </a:fld>
            <a:endParaRPr lang="en-VN"/>
          </a:p>
        </p:txBody>
      </p:sp>
    </p:spTree>
    <p:extLst>
      <p:ext uri="{BB962C8B-B14F-4D97-AF65-F5344CB8AC3E}">
        <p14:creationId xmlns:p14="http://schemas.microsoft.com/office/powerpoint/2010/main" val="2198485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2B2FC-87AE-C740-8716-696205BCA4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VN"/>
          </a:p>
        </p:txBody>
      </p:sp>
      <p:sp>
        <p:nvSpPr>
          <p:cNvPr id="3" name="Subtitle 2">
            <a:extLst>
              <a:ext uri="{FF2B5EF4-FFF2-40B4-BE49-F238E27FC236}">
                <a16:creationId xmlns:a16="http://schemas.microsoft.com/office/drawing/2014/main" id="{68D5B9FB-2FC8-D145-BEEA-3B5549847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VN"/>
          </a:p>
        </p:txBody>
      </p:sp>
      <p:sp>
        <p:nvSpPr>
          <p:cNvPr id="4" name="Date Placeholder 3">
            <a:extLst>
              <a:ext uri="{FF2B5EF4-FFF2-40B4-BE49-F238E27FC236}">
                <a16:creationId xmlns:a16="http://schemas.microsoft.com/office/drawing/2014/main" id="{526AF971-E4A7-3041-8E85-5BBA0F21D400}"/>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DE3A198A-D591-CD40-8D39-BE06BB4D1874}"/>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5C1B8943-7844-0746-AD62-C08940BAEEC8}"/>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203801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FB28-E67D-C44E-910C-998664EAFEEA}"/>
              </a:ext>
            </a:extLst>
          </p:cNvPr>
          <p:cNvSpPr>
            <a:spLocks noGrp="1"/>
          </p:cNvSpPr>
          <p:nvPr>
            <p:ph type="title"/>
          </p:nvPr>
        </p:nvSpPr>
        <p:spPr/>
        <p:txBody>
          <a:bodyPr/>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85656116-E465-A24D-AEEA-FBDBF50F02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512E88F0-7F4F-0342-8CD8-2E3DEC2DD73F}"/>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ACA1D006-A74D-F64E-9FCC-AB2C0B0DDBC3}"/>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53377CC6-6646-F14F-BA65-010E614C25A4}"/>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49029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66666D-6161-B646-B5AB-08083173A8A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B610673E-956F-3545-AC1E-7985F85EB2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5BD581DC-700E-7544-B70E-8F8CEBEE6835}"/>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06A82001-DBC9-C247-AB4F-F9FF5B87346F}"/>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00459A9B-A317-E942-9C95-B3ED2562DDAC}"/>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733117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D350-74FF-E143-A8F7-C8E2595E2C19}"/>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70B43F32-3B58-844A-95E8-4572FC0B16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C9D5DB74-BDA8-3649-80A8-94242B7DF13F}"/>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561DC4CE-4A9F-7147-9D71-13E2ACF01677}"/>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C59D0C3C-5574-2748-A388-08AC3D66E262}"/>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713084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6F67B-1882-F64B-8AF9-A856A6EA71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VN"/>
          </a:p>
        </p:txBody>
      </p:sp>
      <p:sp>
        <p:nvSpPr>
          <p:cNvPr id="3" name="Text Placeholder 2">
            <a:extLst>
              <a:ext uri="{FF2B5EF4-FFF2-40B4-BE49-F238E27FC236}">
                <a16:creationId xmlns:a16="http://schemas.microsoft.com/office/drawing/2014/main" id="{50AD9631-62A5-524C-9F7B-82C8104FF3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ED9C16C-9F3B-F74E-A565-40B02BE6CF33}"/>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A3BACC62-5A87-E64D-951D-B88EA245FE96}"/>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E1F819A3-E24B-6648-A1E1-C6A65D8AC462}"/>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588053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28ABC-46D5-8A4B-A58B-B481E335E406}"/>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FC32A11F-D615-3B49-903E-9F1066958C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Content Placeholder 3">
            <a:extLst>
              <a:ext uri="{FF2B5EF4-FFF2-40B4-BE49-F238E27FC236}">
                <a16:creationId xmlns:a16="http://schemas.microsoft.com/office/drawing/2014/main" id="{5C28F321-61E1-674E-AF0D-57A7D1734F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Date Placeholder 4">
            <a:extLst>
              <a:ext uri="{FF2B5EF4-FFF2-40B4-BE49-F238E27FC236}">
                <a16:creationId xmlns:a16="http://schemas.microsoft.com/office/drawing/2014/main" id="{EE905A69-6568-A54A-A080-28D9EC07660E}"/>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6" name="Footer Placeholder 5">
            <a:extLst>
              <a:ext uri="{FF2B5EF4-FFF2-40B4-BE49-F238E27FC236}">
                <a16:creationId xmlns:a16="http://schemas.microsoft.com/office/drawing/2014/main" id="{1AF4C5D2-D698-AF46-865F-D73A9E1B92EE}"/>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EACBD1DF-B496-5546-8050-A7150CDEA76B}"/>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504385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01177-06A4-7E4D-8011-75AD405873E5}"/>
              </a:ext>
            </a:extLst>
          </p:cNvPr>
          <p:cNvSpPr>
            <a:spLocks noGrp="1"/>
          </p:cNvSpPr>
          <p:nvPr>
            <p:ph type="title"/>
          </p:nvPr>
        </p:nvSpPr>
        <p:spPr>
          <a:xfrm>
            <a:off x="839788" y="365125"/>
            <a:ext cx="10515600" cy="1325563"/>
          </a:xfrm>
        </p:spPr>
        <p:txBody>
          <a:bodyPr/>
          <a:lstStyle/>
          <a:p>
            <a:r>
              <a:rPr lang="en-US"/>
              <a:t>Click to edit Master title style</a:t>
            </a:r>
            <a:endParaRPr lang="en-VN"/>
          </a:p>
        </p:txBody>
      </p:sp>
      <p:sp>
        <p:nvSpPr>
          <p:cNvPr id="3" name="Text Placeholder 2">
            <a:extLst>
              <a:ext uri="{FF2B5EF4-FFF2-40B4-BE49-F238E27FC236}">
                <a16:creationId xmlns:a16="http://schemas.microsoft.com/office/drawing/2014/main" id="{58373C5C-D219-3D40-A341-6422E6EF61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79B64D-8189-7D48-89B4-76A599A79F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Text Placeholder 4">
            <a:extLst>
              <a:ext uri="{FF2B5EF4-FFF2-40B4-BE49-F238E27FC236}">
                <a16:creationId xmlns:a16="http://schemas.microsoft.com/office/drawing/2014/main" id="{2C4845B1-1456-BD4C-BA29-04AE845973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01E9E6-BE22-2245-A908-33AE61BE9D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7" name="Date Placeholder 6">
            <a:extLst>
              <a:ext uri="{FF2B5EF4-FFF2-40B4-BE49-F238E27FC236}">
                <a16:creationId xmlns:a16="http://schemas.microsoft.com/office/drawing/2014/main" id="{9F6025BC-3F2D-3F43-B314-FF2E500172ED}"/>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8" name="Footer Placeholder 7">
            <a:extLst>
              <a:ext uri="{FF2B5EF4-FFF2-40B4-BE49-F238E27FC236}">
                <a16:creationId xmlns:a16="http://schemas.microsoft.com/office/drawing/2014/main" id="{A317F6A1-B497-DD44-85DF-7B98B3B7FA33}"/>
              </a:ext>
            </a:extLst>
          </p:cNvPr>
          <p:cNvSpPr>
            <a:spLocks noGrp="1"/>
          </p:cNvSpPr>
          <p:nvPr>
            <p:ph type="ftr" sz="quarter" idx="11"/>
          </p:nvPr>
        </p:nvSpPr>
        <p:spPr/>
        <p:txBody>
          <a:bodyPr/>
          <a:lstStyle/>
          <a:p>
            <a:endParaRPr lang="en-VN"/>
          </a:p>
        </p:txBody>
      </p:sp>
      <p:sp>
        <p:nvSpPr>
          <p:cNvPr id="9" name="Slide Number Placeholder 8">
            <a:extLst>
              <a:ext uri="{FF2B5EF4-FFF2-40B4-BE49-F238E27FC236}">
                <a16:creationId xmlns:a16="http://schemas.microsoft.com/office/drawing/2014/main" id="{D9E65C71-46C9-8B44-8612-D6CF2F9FEBC5}"/>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3191637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C5523-5F27-8F48-B277-430321135EA3}"/>
              </a:ext>
            </a:extLst>
          </p:cNvPr>
          <p:cNvSpPr>
            <a:spLocks noGrp="1"/>
          </p:cNvSpPr>
          <p:nvPr>
            <p:ph type="title"/>
          </p:nvPr>
        </p:nvSpPr>
        <p:spPr/>
        <p:txBody>
          <a:bodyPr/>
          <a:lstStyle/>
          <a:p>
            <a:r>
              <a:rPr lang="en-US"/>
              <a:t>Click to edit Master title style</a:t>
            </a:r>
            <a:endParaRPr lang="en-VN"/>
          </a:p>
        </p:txBody>
      </p:sp>
      <p:sp>
        <p:nvSpPr>
          <p:cNvPr id="3" name="Date Placeholder 2">
            <a:extLst>
              <a:ext uri="{FF2B5EF4-FFF2-40B4-BE49-F238E27FC236}">
                <a16:creationId xmlns:a16="http://schemas.microsoft.com/office/drawing/2014/main" id="{F1D078F9-5525-9340-A44B-030C71A9DBEC}"/>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4" name="Footer Placeholder 3">
            <a:extLst>
              <a:ext uri="{FF2B5EF4-FFF2-40B4-BE49-F238E27FC236}">
                <a16:creationId xmlns:a16="http://schemas.microsoft.com/office/drawing/2014/main" id="{107F0DE2-5A66-764A-9743-E9BB5102DF0E}"/>
              </a:ext>
            </a:extLst>
          </p:cNvPr>
          <p:cNvSpPr>
            <a:spLocks noGrp="1"/>
          </p:cNvSpPr>
          <p:nvPr>
            <p:ph type="ftr" sz="quarter" idx="11"/>
          </p:nvPr>
        </p:nvSpPr>
        <p:spPr/>
        <p:txBody>
          <a:bodyPr/>
          <a:lstStyle/>
          <a:p>
            <a:endParaRPr lang="en-VN"/>
          </a:p>
        </p:txBody>
      </p:sp>
      <p:sp>
        <p:nvSpPr>
          <p:cNvPr id="5" name="Slide Number Placeholder 4">
            <a:extLst>
              <a:ext uri="{FF2B5EF4-FFF2-40B4-BE49-F238E27FC236}">
                <a16:creationId xmlns:a16="http://schemas.microsoft.com/office/drawing/2014/main" id="{7EA40209-D19F-5340-A377-FCD6D5375448}"/>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549933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B356E8-1401-924A-9B7F-8532D8601F26}"/>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3" name="Footer Placeholder 2">
            <a:extLst>
              <a:ext uri="{FF2B5EF4-FFF2-40B4-BE49-F238E27FC236}">
                <a16:creationId xmlns:a16="http://schemas.microsoft.com/office/drawing/2014/main" id="{FB76FA3A-A5C6-BE4D-B718-AA34D69612D9}"/>
              </a:ext>
            </a:extLst>
          </p:cNvPr>
          <p:cNvSpPr>
            <a:spLocks noGrp="1"/>
          </p:cNvSpPr>
          <p:nvPr>
            <p:ph type="ftr" sz="quarter" idx="11"/>
          </p:nvPr>
        </p:nvSpPr>
        <p:spPr/>
        <p:txBody>
          <a:bodyPr/>
          <a:lstStyle/>
          <a:p>
            <a:endParaRPr lang="en-VN"/>
          </a:p>
        </p:txBody>
      </p:sp>
      <p:sp>
        <p:nvSpPr>
          <p:cNvPr id="4" name="Slide Number Placeholder 3">
            <a:extLst>
              <a:ext uri="{FF2B5EF4-FFF2-40B4-BE49-F238E27FC236}">
                <a16:creationId xmlns:a16="http://schemas.microsoft.com/office/drawing/2014/main" id="{5318198F-734E-3F4A-80A5-386C18EEDC9C}"/>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822479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77B1E-0B59-1D49-81CE-85B2BBF31A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Content Placeholder 2">
            <a:extLst>
              <a:ext uri="{FF2B5EF4-FFF2-40B4-BE49-F238E27FC236}">
                <a16:creationId xmlns:a16="http://schemas.microsoft.com/office/drawing/2014/main" id="{8DC1F3AE-45AB-4143-BA85-71AB8F9E04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EB8C7602-1C68-DF45-995D-70A5D5B691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8BB99E-E87D-3846-BD49-829262351CA1}"/>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6" name="Footer Placeholder 5">
            <a:extLst>
              <a:ext uri="{FF2B5EF4-FFF2-40B4-BE49-F238E27FC236}">
                <a16:creationId xmlns:a16="http://schemas.microsoft.com/office/drawing/2014/main" id="{4EA71669-4C7A-9E45-A52B-2D2C00E58DA2}"/>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1E20484F-04FB-4649-92B5-48278FD9BBB2}"/>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2867524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06C63-952C-AE40-9C37-E3392EEB29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Picture Placeholder 2">
            <a:extLst>
              <a:ext uri="{FF2B5EF4-FFF2-40B4-BE49-F238E27FC236}">
                <a16:creationId xmlns:a16="http://schemas.microsoft.com/office/drawing/2014/main" id="{6BC5AB47-E954-AC40-9415-838CBE697D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VN"/>
          </a:p>
        </p:txBody>
      </p:sp>
      <p:sp>
        <p:nvSpPr>
          <p:cNvPr id="4" name="Text Placeholder 3">
            <a:extLst>
              <a:ext uri="{FF2B5EF4-FFF2-40B4-BE49-F238E27FC236}">
                <a16:creationId xmlns:a16="http://schemas.microsoft.com/office/drawing/2014/main" id="{0724FA9A-83D3-9A4E-A997-5CDD719D98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9668B-C52F-DF45-BDA3-450973A412C7}"/>
              </a:ext>
            </a:extLst>
          </p:cNvPr>
          <p:cNvSpPr>
            <a:spLocks noGrp="1"/>
          </p:cNvSpPr>
          <p:nvPr>
            <p:ph type="dt" sz="half" idx="10"/>
          </p:nvPr>
        </p:nvSpPr>
        <p:spPr/>
        <p:txBody>
          <a:bodyPr/>
          <a:lstStyle/>
          <a:p>
            <a:fld id="{46CE4486-E561-0847-8D20-5185045A8AA0}" type="datetimeFigureOut">
              <a:rPr lang="en-VN" smtClean="0"/>
              <a:t>04/03/2022</a:t>
            </a:fld>
            <a:endParaRPr lang="en-VN"/>
          </a:p>
        </p:txBody>
      </p:sp>
      <p:sp>
        <p:nvSpPr>
          <p:cNvPr id="6" name="Footer Placeholder 5">
            <a:extLst>
              <a:ext uri="{FF2B5EF4-FFF2-40B4-BE49-F238E27FC236}">
                <a16:creationId xmlns:a16="http://schemas.microsoft.com/office/drawing/2014/main" id="{FACE1F90-965C-A64A-B5EA-8ACF371AFAA3}"/>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C5A8ED0E-3F1F-DD46-90DB-28C77272B8B9}"/>
              </a:ext>
            </a:extLst>
          </p:cNvPr>
          <p:cNvSpPr>
            <a:spLocks noGrp="1"/>
          </p:cNvSpPr>
          <p:nvPr>
            <p:ph type="sldNum" sz="quarter" idx="12"/>
          </p:nvPr>
        </p:nvSpPr>
        <p:spPr/>
        <p:txBody>
          <a:bodyPr/>
          <a:lstStyle/>
          <a:p>
            <a:fld id="{D0706F31-58B2-5049-A875-8D98D15CBA04}" type="slidenum">
              <a:rPr lang="en-VN" smtClean="0"/>
              <a:t>‹#›</a:t>
            </a:fld>
            <a:endParaRPr lang="en-VN"/>
          </a:p>
        </p:txBody>
      </p:sp>
    </p:spTree>
    <p:extLst>
      <p:ext uri="{BB962C8B-B14F-4D97-AF65-F5344CB8AC3E}">
        <p14:creationId xmlns:p14="http://schemas.microsoft.com/office/powerpoint/2010/main" val="1019911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64AA17-BDAA-104E-A85F-1FB2813ECE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VN"/>
          </a:p>
        </p:txBody>
      </p:sp>
      <p:sp>
        <p:nvSpPr>
          <p:cNvPr id="3" name="Text Placeholder 2">
            <a:extLst>
              <a:ext uri="{FF2B5EF4-FFF2-40B4-BE49-F238E27FC236}">
                <a16:creationId xmlns:a16="http://schemas.microsoft.com/office/drawing/2014/main" id="{D7839CEF-FEB6-1843-83DD-BE8CE4C39E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79B9ABD3-7B03-1443-BC34-4FEFA13989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CE4486-E561-0847-8D20-5185045A8AA0}" type="datetimeFigureOut">
              <a:rPr lang="en-VN" smtClean="0"/>
              <a:t>04/03/2022</a:t>
            </a:fld>
            <a:endParaRPr lang="en-VN"/>
          </a:p>
        </p:txBody>
      </p:sp>
      <p:sp>
        <p:nvSpPr>
          <p:cNvPr id="5" name="Footer Placeholder 4">
            <a:extLst>
              <a:ext uri="{FF2B5EF4-FFF2-40B4-BE49-F238E27FC236}">
                <a16:creationId xmlns:a16="http://schemas.microsoft.com/office/drawing/2014/main" id="{9D2E59C2-2652-F44D-AC70-F811F95A34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VN"/>
          </a:p>
        </p:txBody>
      </p:sp>
      <p:sp>
        <p:nvSpPr>
          <p:cNvPr id="6" name="Slide Number Placeholder 5">
            <a:extLst>
              <a:ext uri="{FF2B5EF4-FFF2-40B4-BE49-F238E27FC236}">
                <a16:creationId xmlns:a16="http://schemas.microsoft.com/office/drawing/2014/main" id="{0A892C6F-09CF-1346-A91B-70695F43D4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706F31-58B2-5049-A875-8D98D15CBA04}" type="slidenum">
              <a:rPr lang="en-VN" smtClean="0"/>
              <a:t>‹#›</a:t>
            </a:fld>
            <a:endParaRPr lang="en-VN"/>
          </a:p>
        </p:txBody>
      </p:sp>
    </p:spTree>
    <p:extLst>
      <p:ext uri="{BB962C8B-B14F-4D97-AF65-F5344CB8AC3E}">
        <p14:creationId xmlns:p14="http://schemas.microsoft.com/office/powerpoint/2010/main" val="133980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73DAA88-05E9-A74A-93BB-346B9EC923DA}"/>
              </a:ext>
            </a:extLst>
          </p:cNvPr>
          <p:cNvSpPr/>
          <p:nvPr/>
        </p:nvSpPr>
        <p:spPr>
          <a:xfrm>
            <a:off x="2111877" y="199660"/>
            <a:ext cx="10037852" cy="6472719"/>
          </a:xfrm>
          <a:prstGeom prst="rect">
            <a:avLst/>
          </a:prstGeom>
          <a:solidFill>
            <a:schemeClr val="accent1"/>
          </a:solidFill>
          <a:ln>
            <a:solidFill>
              <a:srgbClr val="2F528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0" name="TextBox 9">
            <a:extLst>
              <a:ext uri="{FF2B5EF4-FFF2-40B4-BE49-F238E27FC236}">
                <a16:creationId xmlns:a16="http://schemas.microsoft.com/office/drawing/2014/main" id="{EEA3BE11-865C-4D47-BBF1-26E8CF490D5A}"/>
              </a:ext>
            </a:extLst>
          </p:cNvPr>
          <p:cNvSpPr txBox="1"/>
          <p:nvPr/>
        </p:nvSpPr>
        <p:spPr>
          <a:xfrm rot="16200000">
            <a:off x="1390742" y="2211803"/>
            <a:ext cx="1921268" cy="400110"/>
          </a:xfrm>
          <a:prstGeom prst="rect">
            <a:avLst/>
          </a:prstGeom>
          <a:noFill/>
        </p:spPr>
        <p:txBody>
          <a:bodyPr wrap="square" rtlCol="0">
            <a:spAutoFit/>
          </a:bodyPr>
          <a:lstStyle/>
          <a:p>
            <a:r>
              <a:rPr lang="en-VN" sz="2000" dirty="0">
                <a:solidFill>
                  <a:schemeClr val="bg1"/>
                </a:solidFill>
              </a:rPr>
              <a:t>Front Controller</a:t>
            </a:r>
          </a:p>
        </p:txBody>
      </p:sp>
      <p:sp>
        <p:nvSpPr>
          <p:cNvPr id="23" name="Rounded Rectangle 22">
            <a:extLst>
              <a:ext uri="{FF2B5EF4-FFF2-40B4-BE49-F238E27FC236}">
                <a16:creationId xmlns:a16="http://schemas.microsoft.com/office/drawing/2014/main" id="{6F3E658D-0B23-C640-85C9-43402016FAAC}"/>
              </a:ext>
            </a:extLst>
          </p:cNvPr>
          <p:cNvSpPr/>
          <p:nvPr/>
        </p:nvSpPr>
        <p:spPr>
          <a:xfrm>
            <a:off x="4267200" y="378975"/>
            <a:ext cx="1828800" cy="95549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Handler Mapping</a:t>
            </a:r>
          </a:p>
        </p:txBody>
      </p:sp>
      <p:sp>
        <p:nvSpPr>
          <p:cNvPr id="53" name="Rounded Rectangle 52">
            <a:extLst>
              <a:ext uri="{FF2B5EF4-FFF2-40B4-BE49-F238E27FC236}">
                <a16:creationId xmlns:a16="http://schemas.microsoft.com/office/drawing/2014/main" id="{527B173D-5420-7E45-93B3-CFC2B38C76FA}"/>
              </a:ext>
            </a:extLst>
          </p:cNvPr>
          <p:cNvSpPr/>
          <p:nvPr/>
        </p:nvSpPr>
        <p:spPr>
          <a:xfrm>
            <a:off x="7420109" y="1708076"/>
            <a:ext cx="1828800" cy="95549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Controller</a:t>
            </a:r>
          </a:p>
        </p:txBody>
      </p:sp>
      <p:sp>
        <p:nvSpPr>
          <p:cNvPr id="54" name="Rounded Rectangle 53">
            <a:extLst>
              <a:ext uri="{FF2B5EF4-FFF2-40B4-BE49-F238E27FC236}">
                <a16:creationId xmlns:a16="http://schemas.microsoft.com/office/drawing/2014/main" id="{489C4D1B-747C-C74F-B872-8F801904A4F3}"/>
              </a:ext>
            </a:extLst>
          </p:cNvPr>
          <p:cNvSpPr/>
          <p:nvPr/>
        </p:nvSpPr>
        <p:spPr>
          <a:xfrm>
            <a:off x="4322303" y="3202275"/>
            <a:ext cx="1828800" cy="95549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View</a:t>
            </a:r>
          </a:p>
          <a:p>
            <a:pPr algn="ctr"/>
            <a:r>
              <a:rPr lang="en-VN" dirty="0"/>
              <a:t>Resolver</a:t>
            </a:r>
          </a:p>
        </p:txBody>
      </p:sp>
      <p:cxnSp>
        <p:nvCxnSpPr>
          <p:cNvPr id="25" name="Curved Connector 24">
            <a:extLst>
              <a:ext uri="{FF2B5EF4-FFF2-40B4-BE49-F238E27FC236}">
                <a16:creationId xmlns:a16="http://schemas.microsoft.com/office/drawing/2014/main" id="{CF107FFD-4F34-1843-A83C-84C65882E696}"/>
              </a:ext>
            </a:extLst>
          </p:cNvPr>
          <p:cNvCxnSpPr>
            <a:cxnSpLocks/>
          </p:cNvCxnSpPr>
          <p:nvPr/>
        </p:nvCxnSpPr>
        <p:spPr>
          <a:xfrm flipV="1">
            <a:off x="287244" y="856723"/>
            <a:ext cx="4036471" cy="11846"/>
          </a:xfrm>
          <a:prstGeom prst="curvedConnector3">
            <a:avLst>
              <a:gd name="adj1" fmla="val 50000"/>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9" name="Curved Connector 58">
            <a:extLst>
              <a:ext uri="{FF2B5EF4-FFF2-40B4-BE49-F238E27FC236}">
                <a16:creationId xmlns:a16="http://schemas.microsoft.com/office/drawing/2014/main" id="{A5B879BB-A329-BB49-BD80-316203B0F3C2}"/>
              </a:ext>
            </a:extLst>
          </p:cNvPr>
          <p:cNvCxnSpPr>
            <a:cxnSpLocks/>
            <a:stCxn id="23" idx="3"/>
            <a:endCxn id="53" idx="0"/>
          </p:cNvCxnSpPr>
          <p:nvPr/>
        </p:nvCxnSpPr>
        <p:spPr>
          <a:xfrm>
            <a:off x="6096000" y="856723"/>
            <a:ext cx="2238509" cy="851353"/>
          </a:xfrm>
          <a:prstGeom prst="curvedConnector2">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urved Connector 70">
            <a:extLst>
              <a:ext uri="{FF2B5EF4-FFF2-40B4-BE49-F238E27FC236}">
                <a16:creationId xmlns:a16="http://schemas.microsoft.com/office/drawing/2014/main" id="{CFDA8C5B-2263-5C46-860B-A3C52CA4E306}"/>
              </a:ext>
            </a:extLst>
          </p:cNvPr>
          <p:cNvCxnSpPr>
            <a:cxnSpLocks/>
          </p:cNvCxnSpPr>
          <p:nvPr/>
        </p:nvCxnSpPr>
        <p:spPr>
          <a:xfrm rot="10800000">
            <a:off x="233790" y="3632039"/>
            <a:ext cx="4088513" cy="18890"/>
          </a:xfrm>
          <a:prstGeom prst="curvedConnector3">
            <a:avLst>
              <a:gd name="adj1" fmla="val 50000"/>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76" name="Curved Connector 75">
            <a:extLst>
              <a:ext uri="{FF2B5EF4-FFF2-40B4-BE49-F238E27FC236}">
                <a16:creationId xmlns:a16="http://schemas.microsoft.com/office/drawing/2014/main" id="{3499FECA-2096-3C42-9DE5-E3D1E672D5DD}"/>
              </a:ext>
            </a:extLst>
          </p:cNvPr>
          <p:cNvCxnSpPr>
            <a:cxnSpLocks/>
            <a:stCxn id="53" idx="2"/>
            <a:endCxn id="54" idx="3"/>
          </p:cNvCxnSpPr>
          <p:nvPr/>
        </p:nvCxnSpPr>
        <p:spPr>
          <a:xfrm rot="5400000">
            <a:off x="6734581" y="2080094"/>
            <a:ext cx="1016451" cy="2183406"/>
          </a:xfrm>
          <a:prstGeom prst="curvedConnector2">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0F7FE02A-8559-D04E-8954-1EF600EE1A26}"/>
              </a:ext>
            </a:extLst>
          </p:cNvPr>
          <p:cNvSpPr txBox="1"/>
          <p:nvPr/>
        </p:nvSpPr>
        <p:spPr>
          <a:xfrm>
            <a:off x="1514409" y="825904"/>
            <a:ext cx="944297" cy="369332"/>
          </a:xfrm>
          <a:prstGeom prst="rect">
            <a:avLst/>
          </a:prstGeom>
          <a:noFill/>
        </p:spPr>
        <p:txBody>
          <a:bodyPr wrap="square" rtlCol="0">
            <a:spAutoFit/>
          </a:bodyPr>
          <a:lstStyle/>
          <a:p>
            <a:r>
              <a:rPr lang="en-VN" dirty="0"/>
              <a:t>Request</a:t>
            </a:r>
          </a:p>
        </p:txBody>
      </p:sp>
      <p:sp>
        <p:nvSpPr>
          <p:cNvPr id="78" name="TextBox 77">
            <a:extLst>
              <a:ext uri="{FF2B5EF4-FFF2-40B4-BE49-F238E27FC236}">
                <a16:creationId xmlns:a16="http://schemas.microsoft.com/office/drawing/2014/main" id="{2BA43547-E402-AD42-89F3-44521AEEABBD}"/>
              </a:ext>
            </a:extLst>
          </p:cNvPr>
          <p:cNvSpPr txBox="1"/>
          <p:nvPr/>
        </p:nvSpPr>
        <p:spPr>
          <a:xfrm>
            <a:off x="1571120" y="3585814"/>
            <a:ext cx="1081515" cy="369332"/>
          </a:xfrm>
          <a:prstGeom prst="rect">
            <a:avLst/>
          </a:prstGeom>
          <a:noFill/>
        </p:spPr>
        <p:txBody>
          <a:bodyPr wrap="square" rtlCol="0">
            <a:spAutoFit/>
          </a:bodyPr>
          <a:lstStyle/>
          <a:p>
            <a:r>
              <a:rPr lang="en-VN" dirty="0"/>
              <a:t>Response</a:t>
            </a:r>
          </a:p>
        </p:txBody>
      </p:sp>
      <p:sp>
        <p:nvSpPr>
          <p:cNvPr id="79" name="TextBox 78">
            <a:extLst>
              <a:ext uri="{FF2B5EF4-FFF2-40B4-BE49-F238E27FC236}">
                <a16:creationId xmlns:a16="http://schemas.microsoft.com/office/drawing/2014/main" id="{312F1389-E148-1240-B58C-9D257F10BB29}"/>
              </a:ext>
            </a:extLst>
          </p:cNvPr>
          <p:cNvSpPr txBox="1"/>
          <p:nvPr/>
        </p:nvSpPr>
        <p:spPr>
          <a:xfrm>
            <a:off x="2474413" y="868569"/>
            <a:ext cx="1250022" cy="307777"/>
          </a:xfrm>
          <a:prstGeom prst="rect">
            <a:avLst/>
          </a:prstGeom>
          <a:noFill/>
        </p:spPr>
        <p:txBody>
          <a:bodyPr wrap="square" rtlCol="0">
            <a:spAutoFit/>
          </a:bodyPr>
          <a:lstStyle/>
          <a:p>
            <a:r>
              <a:rPr lang="en-US" sz="1400" dirty="0">
                <a:solidFill>
                  <a:schemeClr val="bg1"/>
                </a:solidFill>
              </a:rPr>
              <a:t>G</a:t>
            </a:r>
            <a:r>
              <a:rPr lang="en-VN" sz="1400" dirty="0">
                <a:solidFill>
                  <a:schemeClr val="bg1"/>
                </a:solidFill>
              </a:rPr>
              <a:t>et: /products</a:t>
            </a:r>
          </a:p>
        </p:txBody>
      </p:sp>
      <p:sp>
        <p:nvSpPr>
          <p:cNvPr id="80" name="Rectangle 79">
            <a:extLst>
              <a:ext uri="{FF2B5EF4-FFF2-40B4-BE49-F238E27FC236}">
                <a16:creationId xmlns:a16="http://schemas.microsoft.com/office/drawing/2014/main" id="{21843A7B-86CB-CA4A-BC97-D95BD11DDB91}"/>
              </a:ext>
            </a:extLst>
          </p:cNvPr>
          <p:cNvSpPr/>
          <p:nvPr/>
        </p:nvSpPr>
        <p:spPr>
          <a:xfrm rot="1003718">
            <a:off x="6868772" y="810994"/>
            <a:ext cx="1102674" cy="523220"/>
          </a:xfrm>
          <a:prstGeom prst="rect">
            <a:avLst/>
          </a:prstGeom>
        </p:spPr>
        <p:txBody>
          <a:bodyPr wrap="square">
            <a:spAutoFit/>
          </a:bodyPr>
          <a:lstStyle/>
          <a:p>
            <a:r>
              <a:rPr lang="en-US" sz="1400" dirty="0">
                <a:solidFill>
                  <a:schemeClr val="bg1"/>
                </a:solidFill>
              </a:rPr>
              <a:t>G</a:t>
            </a:r>
            <a:r>
              <a:rPr lang="en-VN" sz="1400" dirty="0">
                <a:solidFill>
                  <a:schemeClr val="bg1"/>
                </a:solidFill>
              </a:rPr>
              <a:t>et </a:t>
            </a:r>
          </a:p>
          <a:p>
            <a:r>
              <a:rPr lang="en-VN" sz="1400" dirty="0">
                <a:solidFill>
                  <a:schemeClr val="bg1"/>
                </a:solidFill>
              </a:rPr>
              <a:t>/products</a:t>
            </a:r>
          </a:p>
        </p:txBody>
      </p:sp>
      <p:sp>
        <p:nvSpPr>
          <p:cNvPr id="97" name="TextBox 96">
            <a:extLst>
              <a:ext uri="{FF2B5EF4-FFF2-40B4-BE49-F238E27FC236}">
                <a16:creationId xmlns:a16="http://schemas.microsoft.com/office/drawing/2014/main" id="{C4E2FB38-839A-A845-B9D7-797F24F94FED}"/>
              </a:ext>
            </a:extLst>
          </p:cNvPr>
          <p:cNvSpPr txBox="1"/>
          <p:nvPr/>
        </p:nvSpPr>
        <p:spPr>
          <a:xfrm>
            <a:off x="9387693" y="1862658"/>
            <a:ext cx="2370649" cy="646331"/>
          </a:xfrm>
          <a:prstGeom prst="rect">
            <a:avLst/>
          </a:prstGeom>
          <a:noFill/>
        </p:spPr>
        <p:txBody>
          <a:bodyPr wrap="square" rtlCol="0">
            <a:spAutoFit/>
          </a:bodyPr>
          <a:lstStyle/>
          <a:p>
            <a:r>
              <a:rPr lang="en-VN" sz="1200" dirty="0">
                <a:solidFill>
                  <a:schemeClr val="bg1"/>
                </a:solidFill>
              </a:rPr>
              <a:t>/products: getAllProduct() =&gt; {}</a:t>
            </a:r>
          </a:p>
          <a:p>
            <a:r>
              <a:rPr lang="en-VN" sz="1200" dirty="0">
                <a:solidFill>
                  <a:schemeClr val="bg1"/>
                </a:solidFill>
              </a:rPr>
              <a:t>/edit-product: showEditForm()=&gt; {}</a:t>
            </a:r>
          </a:p>
          <a:p>
            <a:r>
              <a:rPr lang="en-VN" sz="1200" dirty="0">
                <a:solidFill>
                  <a:schemeClr val="bg1"/>
                </a:solidFill>
              </a:rPr>
              <a:t>/orders: getAllOrder=&gt;</a:t>
            </a:r>
          </a:p>
        </p:txBody>
      </p:sp>
      <p:sp>
        <p:nvSpPr>
          <p:cNvPr id="98" name="TextBox 97">
            <a:extLst>
              <a:ext uri="{FF2B5EF4-FFF2-40B4-BE49-F238E27FC236}">
                <a16:creationId xmlns:a16="http://schemas.microsoft.com/office/drawing/2014/main" id="{8607020E-7C44-F544-BD93-1822BAE297A6}"/>
              </a:ext>
            </a:extLst>
          </p:cNvPr>
          <p:cNvSpPr txBox="1"/>
          <p:nvPr/>
        </p:nvSpPr>
        <p:spPr>
          <a:xfrm rot="19848700">
            <a:off x="6813411" y="3304821"/>
            <a:ext cx="2014719" cy="276999"/>
          </a:xfrm>
          <a:prstGeom prst="rect">
            <a:avLst/>
          </a:prstGeom>
          <a:noFill/>
        </p:spPr>
        <p:txBody>
          <a:bodyPr wrap="square" rtlCol="0">
            <a:spAutoFit/>
          </a:bodyPr>
          <a:lstStyle/>
          <a:p>
            <a:r>
              <a:rPr lang="en-VN" sz="1200" dirty="0">
                <a:solidFill>
                  <a:schemeClr val="bg1"/>
                </a:solidFill>
              </a:rPr>
              <a:t>getAllProduct() =&gt; viewName</a:t>
            </a:r>
          </a:p>
        </p:txBody>
      </p:sp>
      <p:pic>
        <p:nvPicPr>
          <p:cNvPr id="102" name="Picture 101">
            <a:extLst>
              <a:ext uri="{FF2B5EF4-FFF2-40B4-BE49-F238E27FC236}">
                <a16:creationId xmlns:a16="http://schemas.microsoft.com/office/drawing/2014/main" id="{25949D61-3CA2-134F-B7F0-E95B8D846DB2}"/>
              </a:ext>
            </a:extLst>
          </p:cNvPr>
          <p:cNvPicPr>
            <a:picLocks noChangeAspect="1"/>
          </p:cNvPicPr>
          <p:nvPr/>
        </p:nvPicPr>
        <p:blipFill>
          <a:blip r:embed="rId3"/>
          <a:stretch>
            <a:fillRect/>
          </a:stretch>
        </p:blipFill>
        <p:spPr>
          <a:xfrm>
            <a:off x="4440859" y="4364768"/>
            <a:ext cx="1481482" cy="2093591"/>
          </a:xfrm>
          <a:prstGeom prst="rect">
            <a:avLst/>
          </a:prstGeom>
        </p:spPr>
      </p:pic>
      <p:sp>
        <p:nvSpPr>
          <p:cNvPr id="2" name="TextBox 1">
            <a:extLst>
              <a:ext uri="{FF2B5EF4-FFF2-40B4-BE49-F238E27FC236}">
                <a16:creationId xmlns:a16="http://schemas.microsoft.com/office/drawing/2014/main" id="{9401AF53-E158-9E41-A06C-AD34CEC4375A}"/>
              </a:ext>
            </a:extLst>
          </p:cNvPr>
          <p:cNvSpPr txBox="1"/>
          <p:nvPr/>
        </p:nvSpPr>
        <p:spPr>
          <a:xfrm>
            <a:off x="7672031" y="223451"/>
            <a:ext cx="3289555" cy="1015663"/>
          </a:xfrm>
          <a:prstGeom prst="rect">
            <a:avLst/>
          </a:prstGeom>
          <a:noFill/>
        </p:spPr>
        <p:txBody>
          <a:bodyPr wrap="square" rtlCol="0">
            <a:spAutoFit/>
          </a:bodyPr>
          <a:lstStyle/>
          <a:p>
            <a:r>
              <a:rPr lang="en-VN" sz="1200" i="1" dirty="0">
                <a:solidFill>
                  <a:schemeClr val="bg1">
                    <a:lumMod val="85000"/>
                  </a:schemeClr>
                </a:solidFill>
              </a:rPr>
              <a:t>Handler Mapping có nhiệm vụ từ request xác định</a:t>
            </a:r>
          </a:p>
          <a:p>
            <a:r>
              <a:rPr lang="en-VN" sz="1200" i="1" dirty="0">
                <a:solidFill>
                  <a:schemeClr val="bg1">
                    <a:lumMod val="85000"/>
                  </a:schemeClr>
                </a:solidFill>
              </a:rPr>
              <a:t>yêu cầu đến controller nào và hàm nào được gọi,</a:t>
            </a:r>
          </a:p>
          <a:p>
            <a:r>
              <a:rPr lang="en-US" sz="1200" i="1" dirty="0">
                <a:solidFill>
                  <a:schemeClr val="bg1">
                    <a:lumMod val="85000"/>
                  </a:schemeClr>
                </a:solidFill>
              </a:rPr>
              <a:t>C</a:t>
            </a:r>
            <a:r>
              <a:rPr lang="en-VN" sz="1200" i="1" dirty="0">
                <a:solidFill>
                  <a:schemeClr val="bg1">
                    <a:lumMod val="85000"/>
                  </a:schemeClr>
                </a:solidFill>
              </a:rPr>
              <a:t>ó thì gọi đến</a:t>
            </a:r>
          </a:p>
          <a:p>
            <a:r>
              <a:rPr lang="en-US" sz="1200" i="1" dirty="0">
                <a:solidFill>
                  <a:schemeClr val="bg1">
                    <a:lumMod val="85000"/>
                  </a:schemeClr>
                </a:solidFill>
              </a:rPr>
              <a:t>K</a:t>
            </a:r>
            <a:r>
              <a:rPr lang="en-VN" sz="1200" i="1" dirty="0">
                <a:solidFill>
                  <a:schemeClr val="bg1">
                    <a:lumMod val="85000"/>
                  </a:schemeClr>
                </a:solidFill>
              </a:rPr>
              <a:t>hông thì hiện 404 (404 này k có .jsp, .html)</a:t>
            </a:r>
          </a:p>
          <a:p>
            <a:endParaRPr lang="en-VN" sz="1200" i="1" dirty="0">
              <a:solidFill>
                <a:schemeClr val="bg1">
                  <a:lumMod val="85000"/>
                </a:schemeClr>
              </a:solidFill>
            </a:endParaRPr>
          </a:p>
        </p:txBody>
      </p:sp>
      <p:sp>
        <p:nvSpPr>
          <p:cNvPr id="19" name="TextBox 18">
            <a:extLst>
              <a:ext uri="{FF2B5EF4-FFF2-40B4-BE49-F238E27FC236}">
                <a16:creationId xmlns:a16="http://schemas.microsoft.com/office/drawing/2014/main" id="{DD35AE9B-C94F-3F41-AEF3-908B70E561A3}"/>
              </a:ext>
            </a:extLst>
          </p:cNvPr>
          <p:cNvSpPr txBox="1"/>
          <p:nvPr/>
        </p:nvSpPr>
        <p:spPr>
          <a:xfrm>
            <a:off x="6269661" y="4811398"/>
            <a:ext cx="5054332" cy="1200329"/>
          </a:xfrm>
          <a:prstGeom prst="rect">
            <a:avLst/>
          </a:prstGeom>
          <a:noFill/>
        </p:spPr>
        <p:txBody>
          <a:bodyPr wrap="square" rtlCol="0">
            <a:spAutoFit/>
          </a:bodyPr>
          <a:lstStyle/>
          <a:p>
            <a:r>
              <a:rPr lang="en-VN" sz="1200" i="1" dirty="0">
                <a:solidFill>
                  <a:srgbClr val="FFFF00"/>
                </a:solidFill>
              </a:rPr>
              <a:t>View Resolver có nhiệm vụ ngồi uống trà đá </a:t>
            </a:r>
          </a:p>
          <a:p>
            <a:r>
              <a:rPr lang="en-VN" sz="1200" i="1" dirty="0">
                <a:solidFill>
                  <a:srgbClr val="FFFF00"/>
                </a:solidFill>
              </a:rPr>
              <a:t>chờ một controller gửi đến một tâm thư </a:t>
            </a:r>
          </a:p>
          <a:p>
            <a:r>
              <a:rPr lang="en-VN" sz="1200" i="1" dirty="0">
                <a:solidFill>
                  <a:srgbClr val="FFFF00"/>
                </a:solidFill>
              </a:rPr>
              <a:t>có nội dung là tên của một view (ở đây là jsp hoặc html ở bài 3) </a:t>
            </a:r>
          </a:p>
          <a:p>
            <a:r>
              <a:rPr lang="en-VN" sz="1200" i="1" dirty="0">
                <a:solidFill>
                  <a:srgbClr val="FFFF00"/>
                </a:solidFill>
              </a:rPr>
              <a:t>Sau khi nhân tên view, tìm trong webapp xem có không, </a:t>
            </a:r>
          </a:p>
          <a:p>
            <a:r>
              <a:rPr lang="en-VN" sz="1200" i="1" dirty="0">
                <a:solidFill>
                  <a:srgbClr val="FFFF00"/>
                </a:solidFill>
              </a:rPr>
              <a:t>có thì hiển thị ra, </a:t>
            </a:r>
          </a:p>
          <a:p>
            <a:r>
              <a:rPr lang="en-VN" sz="1200" i="1" dirty="0">
                <a:solidFill>
                  <a:srgbClr val="FFFF00"/>
                </a:solidFill>
              </a:rPr>
              <a:t>ko thì báo 404: 404 này thường có một dòng thông báo liên quan tới .jsp, .html</a:t>
            </a:r>
          </a:p>
        </p:txBody>
      </p:sp>
      <p:sp>
        <p:nvSpPr>
          <p:cNvPr id="20" name="TextBox 19">
            <a:extLst>
              <a:ext uri="{FF2B5EF4-FFF2-40B4-BE49-F238E27FC236}">
                <a16:creationId xmlns:a16="http://schemas.microsoft.com/office/drawing/2014/main" id="{23EB2737-5C20-434B-AFC0-B85AA3277629}"/>
              </a:ext>
            </a:extLst>
          </p:cNvPr>
          <p:cNvSpPr txBox="1"/>
          <p:nvPr/>
        </p:nvSpPr>
        <p:spPr>
          <a:xfrm>
            <a:off x="8587423" y="2694443"/>
            <a:ext cx="3442289" cy="1015663"/>
          </a:xfrm>
          <a:prstGeom prst="rect">
            <a:avLst/>
          </a:prstGeom>
          <a:noFill/>
        </p:spPr>
        <p:txBody>
          <a:bodyPr wrap="square" rtlCol="0">
            <a:spAutoFit/>
          </a:bodyPr>
          <a:lstStyle/>
          <a:p>
            <a:r>
              <a:rPr lang="en-US" sz="1200" b="1" i="1" dirty="0">
                <a:solidFill>
                  <a:schemeClr val="accent6">
                    <a:lumMod val="20000"/>
                    <a:lumOff val="80000"/>
                  </a:schemeClr>
                </a:solidFill>
              </a:rPr>
              <a:t>Controller </a:t>
            </a:r>
            <a:r>
              <a:rPr lang="en-US" sz="1200" b="1" i="1" dirty="0" err="1">
                <a:solidFill>
                  <a:schemeClr val="accent6">
                    <a:lumMod val="20000"/>
                    <a:lumOff val="80000"/>
                  </a:schemeClr>
                </a:solidFill>
              </a:rPr>
              <a:t>này</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nhận</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nhiệm</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vụ</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từ</a:t>
            </a:r>
            <a:r>
              <a:rPr lang="en-US" sz="1200" b="1" i="1" dirty="0">
                <a:solidFill>
                  <a:schemeClr val="accent6">
                    <a:lumMod val="20000"/>
                    <a:lumOff val="80000"/>
                  </a:schemeClr>
                </a:solidFill>
              </a:rPr>
              <a:t> Handler </a:t>
            </a:r>
            <a:r>
              <a:rPr lang="en-US" sz="1200" b="1" i="1" dirty="0" err="1">
                <a:solidFill>
                  <a:schemeClr val="accent6">
                    <a:lumMod val="20000"/>
                    <a:lumOff val="80000"/>
                  </a:schemeClr>
                </a:solidFill>
              </a:rPr>
              <a:t>giao</a:t>
            </a:r>
            <a:r>
              <a:rPr lang="en-US" sz="1200" b="1" i="1" dirty="0">
                <a:solidFill>
                  <a:schemeClr val="accent6">
                    <a:lumMod val="20000"/>
                    <a:lumOff val="80000"/>
                  </a:schemeClr>
                </a:solidFill>
              </a:rPr>
              <a:t>,</a:t>
            </a:r>
          </a:p>
          <a:p>
            <a:r>
              <a:rPr lang="en-US" sz="1200" b="1" i="1" dirty="0" err="1">
                <a:solidFill>
                  <a:schemeClr val="accent6">
                    <a:lumMod val="20000"/>
                    <a:lumOff val="80000"/>
                  </a:schemeClr>
                </a:solidFill>
              </a:rPr>
              <a:t>Thường</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là</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để</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hiển</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thị</a:t>
            </a:r>
            <a:r>
              <a:rPr lang="en-US" sz="1200" b="1" i="1" dirty="0">
                <a:solidFill>
                  <a:schemeClr val="accent6">
                    <a:lumMod val="20000"/>
                    <a:lumOff val="80000"/>
                  </a:schemeClr>
                </a:solidFill>
              </a:rPr>
              <a:t> 1 </a:t>
            </a:r>
            <a:r>
              <a:rPr lang="en-US" sz="1200" b="1" i="1" dirty="0" err="1">
                <a:solidFill>
                  <a:schemeClr val="accent6">
                    <a:lumMod val="20000"/>
                    <a:lumOff val="80000"/>
                  </a:schemeClr>
                </a:solidFill>
              </a:rPr>
              <a:t>trang</a:t>
            </a:r>
            <a:r>
              <a:rPr lang="en-US" sz="1200" b="1" i="1" dirty="0">
                <a:solidFill>
                  <a:schemeClr val="accent6">
                    <a:lumMod val="20000"/>
                    <a:lumOff val="80000"/>
                  </a:schemeClr>
                </a:solidFill>
              </a:rPr>
              <a:t> </a:t>
            </a:r>
          </a:p>
          <a:p>
            <a:r>
              <a:rPr lang="en-US" sz="1200" b="1" i="1" dirty="0" err="1">
                <a:solidFill>
                  <a:schemeClr val="accent6">
                    <a:lumMod val="20000"/>
                    <a:lumOff val="80000"/>
                  </a:schemeClr>
                </a:solidFill>
              </a:rPr>
              <a:t>hoặc</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làm</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các</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theo</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tác</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với</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tầng</a:t>
            </a:r>
            <a:r>
              <a:rPr lang="en-US" sz="1200" b="1" i="1" dirty="0">
                <a:solidFill>
                  <a:schemeClr val="accent6">
                    <a:lumMod val="20000"/>
                    <a:lumOff val="80000"/>
                  </a:schemeClr>
                </a:solidFill>
              </a:rPr>
              <a:t> Model</a:t>
            </a:r>
          </a:p>
          <a:p>
            <a:r>
              <a:rPr lang="en-US" sz="1200" b="1" i="1" dirty="0" err="1">
                <a:solidFill>
                  <a:schemeClr val="accent6">
                    <a:lumMod val="20000"/>
                    <a:lumOff val="80000"/>
                  </a:schemeClr>
                </a:solidFill>
              </a:rPr>
              <a:t>Trong</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quá</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trình</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mà</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sinh</a:t>
            </a:r>
            <a:r>
              <a:rPr lang="en-US" sz="1200" b="1" i="1" dirty="0">
                <a:solidFill>
                  <a:schemeClr val="accent6">
                    <a:lumMod val="20000"/>
                    <a:lumOff val="80000"/>
                  </a:schemeClr>
                </a:solidFill>
              </a:rPr>
              <a:t> ra </a:t>
            </a:r>
            <a:r>
              <a:rPr lang="en-US" sz="1200" b="1" i="1" dirty="0" err="1">
                <a:solidFill>
                  <a:schemeClr val="accent6">
                    <a:lumMod val="20000"/>
                    <a:lumOff val="80000"/>
                  </a:schemeClr>
                </a:solidFill>
              </a:rPr>
              <a:t>lỗi</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sẽ</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hiển</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thị</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lỗi</a:t>
            </a:r>
            <a:r>
              <a:rPr lang="en-US" sz="1200" b="1" i="1" dirty="0">
                <a:solidFill>
                  <a:schemeClr val="accent6">
                    <a:lumMod val="20000"/>
                    <a:lumOff val="80000"/>
                  </a:schemeClr>
                </a:solidFill>
              </a:rPr>
              <a:t> 500</a:t>
            </a:r>
          </a:p>
          <a:p>
            <a:r>
              <a:rPr lang="en-US" sz="1200" b="1" i="1" dirty="0">
                <a:solidFill>
                  <a:schemeClr val="accent6">
                    <a:lumMod val="20000"/>
                    <a:lumOff val="80000"/>
                  </a:schemeClr>
                </a:solidFill>
              </a:rPr>
              <a:t>(</a:t>
            </a:r>
            <a:r>
              <a:rPr lang="en-US" sz="1200" b="1" i="1" dirty="0" err="1">
                <a:solidFill>
                  <a:schemeClr val="accent6">
                    <a:lumMod val="20000"/>
                    <a:lumOff val="80000"/>
                  </a:schemeClr>
                </a:solidFill>
              </a:rPr>
              <a:t>Lỗi</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này</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thường</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đi</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kèm</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lý</a:t>
            </a:r>
            <a:r>
              <a:rPr lang="en-US" sz="1200" b="1" i="1" dirty="0">
                <a:solidFill>
                  <a:schemeClr val="accent6">
                    <a:lumMod val="20000"/>
                    <a:lumOff val="80000"/>
                  </a:schemeClr>
                </a:solidFill>
              </a:rPr>
              <a:t> do, </a:t>
            </a:r>
            <a:r>
              <a:rPr lang="en-US" sz="1200" b="1" i="1" dirty="0" err="1">
                <a:solidFill>
                  <a:schemeClr val="accent6">
                    <a:lumMod val="20000"/>
                    <a:lumOff val="80000"/>
                  </a:schemeClr>
                </a:solidFill>
              </a:rPr>
              <a:t>mn</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chú</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ý</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đọc</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sẽ</a:t>
            </a:r>
            <a:r>
              <a:rPr lang="en-US" sz="1200" b="1" i="1" dirty="0">
                <a:solidFill>
                  <a:schemeClr val="accent6">
                    <a:lumMod val="20000"/>
                    <a:lumOff val="80000"/>
                  </a:schemeClr>
                </a:solidFill>
              </a:rPr>
              <a:t> </a:t>
            </a:r>
            <a:r>
              <a:rPr lang="en-US" sz="1200" b="1" i="1" dirty="0" err="1">
                <a:solidFill>
                  <a:schemeClr val="accent6">
                    <a:lumMod val="20000"/>
                    <a:lumOff val="80000"/>
                  </a:schemeClr>
                </a:solidFill>
              </a:rPr>
              <a:t>biết</a:t>
            </a:r>
            <a:r>
              <a:rPr lang="en-US" sz="1200" b="1" i="1" dirty="0">
                <a:solidFill>
                  <a:schemeClr val="accent6">
                    <a:lumMod val="20000"/>
                    <a:lumOff val="80000"/>
                  </a:schemeClr>
                </a:solidFill>
              </a:rPr>
              <a:t>)</a:t>
            </a:r>
            <a:endParaRPr lang="en-VN" sz="1200" b="1" i="1" dirty="0">
              <a:solidFill>
                <a:schemeClr val="accent6">
                  <a:lumMod val="20000"/>
                  <a:lumOff val="80000"/>
                </a:schemeClr>
              </a:solidFill>
            </a:endParaRPr>
          </a:p>
        </p:txBody>
      </p:sp>
      <p:sp>
        <p:nvSpPr>
          <p:cNvPr id="6" name="Rounded Rectangle 5">
            <a:extLst>
              <a:ext uri="{FF2B5EF4-FFF2-40B4-BE49-F238E27FC236}">
                <a16:creationId xmlns:a16="http://schemas.microsoft.com/office/drawing/2014/main" id="{D569041C-293D-F142-AA9F-E8F8E4CECA9C}"/>
              </a:ext>
            </a:extLst>
          </p:cNvPr>
          <p:cNvSpPr/>
          <p:nvPr/>
        </p:nvSpPr>
        <p:spPr>
          <a:xfrm>
            <a:off x="136634" y="5759669"/>
            <a:ext cx="2701159" cy="912710"/>
          </a:xfrm>
          <a:prstGeom prst="roundRect">
            <a:avLst/>
          </a:prstGeom>
          <a:solidFill>
            <a:schemeClr val="accent2"/>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6" name="TextBox 25">
            <a:extLst>
              <a:ext uri="{FF2B5EF4-FFF2-40B4-BE49-F238E27FC236}">
                <a16:creationId xmlns:a16="http://schemas.microsoft.com/office/drawing/2014/main" id="{25DD87E7-9AFC-984F-A99F-8C12A8ADE78D}"/>
              </a:ext>
            </a:extLst>
          </p:cNvPr>
          <p:cNvSpPr txBox="1"/>
          <p:nvPr/>
        </p:nvSpPr>
        <p:spPr>
          <a:xfrm>
            <a:off x="189100" y="5948498"/>
            <a:ext cx="2596224" cy="523220"/>
          </a:xfrm>
          <a:prstGeom prst="rect">
            <a:avLst/>
          </a:prstGeom>
          <a:noFill/>
        </p:spPr>
        <p:txBody>
          <a:bodyPr wrap="none" rtlCol="0">
            <a:spAutoFit/>
          </a:bodyPr>
          <a:lstStyle/>
          <a:p>
            <a:pPr algn="ctr"/>
            <a:r>
              <a:rPr lang="en-VN" sz="1400" dirty="0"/>
              <a:t>Sơ đồ xử lý request </a:t>
            </a:r>
          </a:p>
          <a:p>
            <a:pPr algn="ctr"/>
            <a:r>
              <a:rPr lang="en-VN" sz="1400" dirty="0"/>
              <a:t>của front controller (Spring MVC)</a:t>
            </a:r>
          </a:p>
        </p:txBody>
      </p:sp>
    </p:spTree>
    <p:extLst>
      <p:ext uri="{BB962C8B-B14F-4D97-AF65-F5344CB8AC3E}">
        <p14:creationId xmlns:p14="http://schemas.microsoft.com/office/powerpoint/2010/main" val="97536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7"/>
                                        </p:tgtEl>
                                        <p:attrNameLst>
                                          <p:attrName>style.visibility</p:attrName>
                                        </p:attrNameLst>
                                      </p:cBhvr>
                                      <p:to>
                                        <p:strVal val="visible"/>
                                      </p:to>
                                    </p:set>
                                    <p:anim calcmode="lin" valueType="num">
                                      <p:cBhvr additive="base">
                                        <p:cTn id="11" dur="500" fill="hold"/>
                                        <p:tgtEl>
                                          <p:spTgt spid="77"/>
                                        </p:tgtEl>
                                        <p:attrNameLst>
                                          <p:attrName>ppt_x</p:attrName>
                                        </p:attrNameLst>
                                      </p:cBhvr>
                                      <p:tavLst>
                                        <p:tav tm="0">
                                          <p:val>
                                            <p:strVal val="0-#ppt_w/2"/>
                                          </p:val>
                                        </p:tav>
                                        <p:tav tm="100000">
                                          <p:val>
                                            <p:strVal val="#ppt_x"/>
                                          </p:val>
                                        </p:tav>
                                      </p:tavLst>
                                    </p:anim>
                                    <p:anim calcmode="lin" valueType="num">
                                      <p:cBhvr additive="base">
                                        <p:cTn id="12" dur="500" fill="hold"/>
                                        <p:tgtEl>
                                          <p:spTgt spid="7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9"/>
                                        </p:tgtEl>
                                        <p:attrNameLst>
                                          <p:attrName>style.visibility</p:attrName>
                                        </p:attrNameLst>
                                      </p:cBhvr>
                                      <p:to>
                                        <p:strVal val="visible"/>
                                      </p:to>
                                    </p:set>
                                    <p:anim calcmode="lin" valueType="num">
                                      <p:cBhvr additive="base">
                                        <p:cTn id="15" dur="500" fill="hold"/>
                                        <p:tgtEl>
                                          <p:spTgt spid="79"/>
                                        </p:tgtEl>
                                        <p:attrNameLst>
                                          <p:attrName>ppt_x</p:attrName>
                                        </p:attrNameLst>
                                      </p:cBhvr>
                                      <p:tavLst>
                                        <p:tav tm="0">
                                          <p:val>
                                            <p:strVal val="0-#ppt_w/2"/>
                                          </p:val>
                                        </p:tav>
                                        <p:tav tm="100000">
                                          <p:val>
                                            <p:strVal val="#ppt_x"/>
                                          </p:val>
                                        </p:tav>
                                      </p:tavLst>
                                    </p:anim>
                                    <p:anim calcmode="lin" valueType="num">
                                      <p:cBhvr additive="base">
                                        <p:cTn id="16" dur="500" fill="hold"/>
                                        <p:tgtEl>
                                          <p:spTgt spid="79"/>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inVertical)">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80"/>
                                        </p:tgtEl>
                                        <p:attrNameLst>
                                          <p:attrName>style.visibility</p:attrName>
                                        </p:attrNameLst>
                                      </p:cBhvr>
                                      <p:to>
                                        <p:strVal val="visible"/>
                                      </p:to>
                                    </p:set>
                                    <p:animEffect transition="in" filter="wipe(up)">
                                      <p:cBhvr>
                                        <p:cTn id="26" dur="500"/>
                                        <p:tgtEl>
                                          <p:spTgt spid="80"/>
                                        </p:tgtEl>
                                      </p:cBhvr>
                                    </p:animEffect>
                                  </p:childTnLst>
                                </p:cTn>
                              </p:par>
                              <p:par>
                                <p:cTn id="27" presetID="22" presetClass="entr" presetSubtype="1" fill="hold" nodeType="with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up)">
                                      <p:cBhvr>
                                        <p:cTn id="29" dur="500"/>
                                        <p:tgtEl>
                                          <p:spTgt spid="59"/>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97"/>
                                        </p:tgtEl>
                                        <p:attrNameLst>
                                          <p:attrName>style.visibility</p:attrName>
                                        </p:attrNameLst>
                                      </p:cBhvr>
                                      <p:to>
                                        <p:strVal val="visible"/>
                                      </p:to>
                                    </p:set>
                                    <p:animEffect transition="in" filter="barn(inVertical)">
                                      <p:cBhvr>
                                        <p:cTn id="34" dur="500"/>
                                        <p:tgtEl>
                                          <p:spTgt spid="9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barn(inVertical)">
                                      <p:cBhvr>
                                        <p:cTn id="39" dur="500"/>
                                        <p:tgtEl>
                                          <p:spTgt spid="2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76"/>
                                        </p:tgtEl>
                                        <p:attrNameLst>
                                          <p:attrName>style.visibility</p:attrName>
                                        </p:attrNameLst>
                                      </p:cBhvr>
                                      <p:to>
                                        <p:strVal val="visible"/>
                                      </p:to>
                                    </p:set>
                                    <p:animEffect transition="in" filter="wipe(up)">
                                      <p:cBhvr>
                                        <p:cTn id="44" dur="500"/>
                                        <p:tgtEl>
                                          <p:spTgt spid="76"/>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98"/>
                                        </p:tgtEl>
                                        <p:attrNameLst>
                                          <p:attrName>style.visibility</p:attrName>
                                        </p:attrNameLst>
                                      </p:cBhvr>
                                      <p:to>
                                        <p:strVal val="visible"/>
                                      </p:to>
                                    </p:set>
                                    <p:animEffect transition="in" filter="wipe(up)">
                                      <p:cBhvr>
                                        <p:cTn id="47" dur="500"/>
                                        <p:tgtEl>
                                          <p:spTgt spid="98"/>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barn(inVertical)">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nodeType="clickEffect">
                                  <p:stCondLst>
                                    <p:cond delay="0"/>
                                  </p:stCondLst>
                                  <p:childTnLst>
                                    <p:set>
                                      <p:cBhvr>
                                        <p:cTn id="56" dur="1" fill="hold">
                                          <p:stCondLst>
                                            <p:cond delay="0"/>
                                          </p:stCondLst>
                                        </p:cTn>
                                        <p:tgtEl>
                                          <p:spTgt spid="102"/>
                                        </p:tgtEl>
                                        <p:attrNameLst>
                                          <p:attrName>style.visibility</p:attrName>
                                        </p:attrNameLst>
                                      </p:cBhvr>
                                      <p:to>
                                        <p:strVal val="visible"/>
                                      </p:to>
                                    </p:set>
                                    <p:animEffect transition="in" filter="barn(inVertical)">
                                      <p:cBhvr>
                                        <p:cTn id="57" dur="500"/>
                                        <p:tgtEl>
                                          <p:spTgt spid="102"/>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2" fill="hold" nodeType="click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right)">
                                      <p:cBhvr>
                                        <p:cTn id="62" dur="500"/>
                                        <p:tgtEl>
                                          <p:spTgt spid="71"/>
                                        </p:tgtEl>
                                      </p:cBhvr>
                                    </p:animEffect>
                                  </p:childTnLst>
                                </p:cTn>
                              </p:par>
                              <p:par>
                                <p:cTn id="63" presetID="22" presetClass="entr" presetSubtype="2" fill="hold" grpId="0" nodeType="withEffect">
                                  <p:stCondLst>
                                    <p:cond delay="0"/>
                                  </p:stCondLst>
                                  <p:childTnLst>
                                    <p:set>
                                      <p:cBhvr>
                                        <p:cTn id="64" dur="1" fill="hold">
                                          <p:stCondLst>
                                            <p:cond delay="0"/>
                                          </p:stCondLst>
                                        </p:cTn>
                                        <p:tgtEl>
                                          <p:spTgt spid="78"/>
                                        </p:tgtEl>
                                        <p:attrNameLst>
                                          <p:attrName>style.visibility</p:attrName>
                                        </p:attrNameLst>
                                      </p:cBhvr>
                                      <p:to>
                                        <p:strVal val="visible"/>
                                      </p:to>
                                    </p:set>
                                    <p:animEffect transition="in" filter="wipe(right)">
                                      <p:cBhvr>
                                        <p:cTn id="6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P spid="79" grpId="0"/>
      <p:bldP spid="80" grpId="0"/>
      <p:bldP spid="97" grpId="0"/>
      <p:bldP spid="98" grpId="0"/>
      <p:bldP spid="2" grpId="0"/>
      <p:bldP spid="19"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FD940A-F9E1-9F47-AF54-108A8448BDF5}"/>
              </a:ext>
            </a:extLst>
          </p:cNvPr>
          <p:cNvSpPr txBox="1"/>
          <p:nvPr/>
        </p:nvSpPr>
        <p:spPr>
          <a:xfrm>
            <a:off x="202446" y="242052"/>
            <a:ext cx="873444" cy="369332"/>
          </a:xfrm>
          <a:prstGeom prst="rect">
            <a:avLst/>
          </a:prstGeom>
          <a:noFill/>
        </p:spPr>
        <p:txBody>
          <a:bodyPr wrap="none" rtlCol="0">
            <a:spAutoFit/>
          </a:bodyPr>
          <a:lstStyle/>
          <a:p>
            <a:r>
              <a:rPr lang="en-VN" dirty="0"/>
              <a:t>$.ajax()</a:t>
            </a:r>
          </a:p>
        </p:txBody>
      </p:sp>
      <p:pic>
        <p:nvPicPr>
          <p:cNvPr id="8" name="Picture 7">
            <a:extLst>
              <a:ext uri="{FF2B5EF4-FFF2-40B4-BE49-F238E27FC236}">
                <a16:creationId xmlns:a16="http://schemas.microsoft.com/office/drawing/2014/main" id="{72EECABD-A8EB-B640-8B14-3E2421609EC7}"/>
              </a:ext>
            </a:extLst>
          </p:cNvPr>
          <p:cNvPicPr>
            <a:picLocks noChangeAspect="1"/>
          </p:cNvPicPr>
          <p:nvPr/>
        </p:nvPicPr>
        <p:blipFill>
          <a:blip r:embed="rId2"/>
          <a:stretch>
            <a:fillRect/>
          </a:stretch>
        </p:blipFill>
        <p:spPr>
          <a:xfrm>
            <a:off x="269823" y="2755848"/>
            <a:ext cx="5132066" cy="1346304"/>
          </a:xfrm>
          <a:prstGeom prst="rect">
            <a:avLst/>
          </a:prstGeom>
        </p:spPr>
      </p:pic>
      <p:pic>
        <p:nvPicPr>
          <p:cNvPr id="14" name="Picture 13">
            <a:extLst>
              <a:ext uri="{FF2B5EF4-FFF2-40B4-BE49-F238E27FC236}">
                <a16:creationId xmlns:a16="http://schemas.microsoft.com/office/drawing/2014/main" id="{4EA550F7-FE56-524C-86FD-6ACA7B5C50D3}"/>
              </a:ext>
            </a:extLst>
          </p:cNvPr>
          <p:cNvPicPr>
            <a:picLocks noChangeAspect="1"/>
          </p:cNvPicPr>
          <p:nvPr/>
        </p:nvPicPr>
        <p:blipFill>
          <a:blip r:embed="rId3"/>
          <a:stretch>
            <a:fillRect/>
          </a:stretch>
        </p:blipFill>
        <p:spPr>
          <a:xfrm>
            <a:off x="5218526" y="1394086"/>
            <a:ext cx="6908272" cy="3777522"/>
          </a:xfrm>
          <a:prstGeom prst="rect">
            <a:avLst/>
          </a:prstGeom>
        </p:spPr>
      </p:pic>
    </p:spTree>
    <p:extLst>
      <p:ext uri="{BB962C8B-B14F-4D97-AF65-F5344CB8AC3E}">
        <p14:creationId xmlns:p14="http://schemas.microsoft.com/office/powerpoint/2010/main" val="2516989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DEA06D-19AE-5541-8C49-F875AF5E24D9}"/>
              </a:ext>
            </a:extLst>
          </p:cNvPr>
          <p:cNvPicPr>
            <a:picLocks noChangeAspect="1"/>
          </p:cNvPicPr>
          <p:nvPr/>
        </p:nvPicPr>
        <p:blipFill>
          <a:blip r:embed="rId2"/>
          <a:stretch>
            <a:fillRect/>
          </a:stretch>
        </p:blipFill>
        <p:spPr>
          <a:xfrm>
            <a:off x="269822" y="2763602"/>
            <a:ext cx="5419762" cy="1330793"/>
          </a:xfrm>
          <a:prstGeom prst="rect">
            <a:avLst/>
          </a:prstGeom>
        </p:spPr>
      </p:pic>
      <p:pic>
        <p:nvPicPr>
          <p:cNvPr id="7" name="Picture 6">
            <a:extLst>
              <a:ext uri="{FF2B5EF4-FFF2-40B4-BE49-F238E27FC236}">
                <a16:creationId xmlns:a16="http://schemas.microsoft.com/office/drawing/2014/main" id="{E389EB15-40BB-EF49-9CE8-7462386E4707}"/>
              </a:ext>
            </a:extLst>
          </p:cNvPr>
          <p:cNvPicPr>
            <a:picLocks noChangeAspect="1"/>
          </p:cNvPicPr>
          <p:nvPr/>
        </p:nvPicPr>
        <p:blipFill>
          <a:blip r:embed="rId3"/>
          <a:stretch>
            <a:fillRect/>
          </a:stretch>
        </p:blipFill>
        <p:spPr>
          <a:xfrm>
            <a:off x="5516381" y="315730"/>
            <a:ext cx="6226539" cy="6226539"/>
          </a:xfrm>
          <a:prstGeom prst="rect">
            <a:avLst/>
          </a:prstGeom>
        </p:spPr>
      </p:pic>
    </p:spTree>
    <p:extLst>
      <p:ext uri="{BB962C8B-B14F-4D97-AF65-F5344CB8AC3E}">
        <p14:creationId xmlns:p14="http://schemas.microsoft.com/office/powerpoint/2010/main" val="909904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4AE082E7-159A-4C47-B3D7-FA30880FDAC4}"/>
              </a:ext>
            </a:extLst>
          </p:cNvPr>
          <p:cNvSpPr/>
          <p:nvPr/>
        </p:nvSpPr>
        <p:spPr>
          <a:xfrm>
            <a:off x="3937246" y="2636665"/>
            <a:ext cx="1802167" cy="5592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Authentication</a:t>
            </a:r>
          </a:p>
          <a:p>
            <a:pPr algn="ctr"/>
            <a:r>
              <a:rPr lang="en-US" sz="1400" dirty="0"/>
              <a:t>Manager</a:t>
            </a:r>
            <a:endParaRPr lang="en-VN" sz="1400" dirty="0"/>
          </a:p>
        </p:txBody>
      </p:sp>
      <p:sp>
        <p:nvSpPr>
          <p:cNvPr id="5" name="Rounded Rectangle 4">
            <a:extLst>
              <a:ext uri="{FF2B5EF4-FFF2-40B4-BE49-F238E27FC236}">
                <a16:creationId xmlns:a16="http://schemas.microsoft.com/office/drawing/2014/main" id="{2DD4343D-C787-2048-B002-2742F6287B52}"/>
              </a:ext>
            </a:extLst>
          </p:cNvPr>
          <p:cNvSpPr/>
          <p:nvPr/>
        </p:nvSpPr>
        <p:spPr>
          <a:xfrm>
            <a:off x="7205708" y="2627789"/>
            <a:ext cx="1802167" cy="5592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Spring security </a:t>
            </a:r>
          </a:p>
          <a:p>
            <a:pPr algn="ctr"/>
            <a:r>
              <a:rPr lang="en-US" dirty="0"/>
              <a:t>Context</a:t>
            </a:r>
          </a:p>
        </p:txBody>
      </p:sp>
      <p:sp>
        <p:nvSpPr>
          <p:cNvPr id="6" name="Rounded Rectangle 5">
            <a:extLst>
              <a:ext uri="{FF2B5EF4-FFF2-40B4-BE49-F238E27FC236}">
                <a16:creationId xmlns:a16="http://schemas.microsoft.com/office/drawing/2014/main" id="{98656BF5-3E3C-754B-911C-7F6638011912}"/>
              </a:ext>
            </a:extLst>
          </p:cNvPr>
          <p:cNvSpPr/>
          <p:nvPr/>
        </p:nvSpPr>
        <p:spPr>
          <a:xfrm>
            <a:off x="5651397" y="3950562"/>
            <a:ext cx="1802167" cy="5592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JWT service</a:t>
            </a:r>
            <a:endParaRPr lang="en-VN" dirty="0"/>
          </a:p>
        </p:txBody>
      </p:sp>
      <p:sp>
        <p:nvSpPr>
          <p:cNvPr id="7" name="TextBox 6">
            <a:extLst>
              <a:ext uri="{FF2B5EF4-FFF2-40B4-BE49-F238E27FC236}">
                <a16:creationId xmlns:a16="http://schemas.microsoft.com/office/drawing/2014/main" id="{EF280BFA-EBA1-1B4D-8944-243B799CEE7B}"/>
              </a:ext>
            </a:extLst>
          </p:cNvPr>
          <p:cNvSpPr txBox="1"/>
          <p:nvPr/>
        </p:nvSpPr>
        <p:spPr>
          <a:xfrm>
            <a:off x="1376039" y="3590106"/>
            <a:ext cx="732893" cy="369332"/>
          </a:xfrm>
          <a:prstGeom prst="rect">
            <a:avLst/>
          </a:prstGeom>
          <a:noFill/>
        </p:spPr>
        <p:txBody>
          <a:bodyPr wrap="none" rtlCol="0">
            <a:spAutoFit/>
          </a:bodyPr>
          <a:lstStyle/>
          <a:p>
            <a:r>
              <a:rPr lang="en-VN" dirty="0"/>
              <a:t>/login</a:t>
            </a:r>
          </a:p>
        </p:txBody>
      </p:sp>
      <p:cxnSp>
        <p:nvCxnSpPr>
          <p:cNvPr id="9" name="Straight Arrow Connector 8">
            <a:extLst>
              <a:ext uri="{FF2B5EF4-FFF2-40B4-BE49-F238E27FC236}">
                <a16:creationId xmlns:a16="http://schemas.microsoft.com/office/drawing/2014/main" id="{87E75A20-52B8-5540-845A-F527CE6B38C7}"/>
              </a:ext>
            </a:extLst>
          </p:cNvPr>
          <p:cNvCxnSpPr/>
          <p:nvPr/>
        </p:nvCxnSpPr>
        <p:spPr>
          <a:xfrm>
            <a:off x="2370337" y="2731645"/>
            <a:ext cx="156690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0B210AA-5CE3-EE43-9454-31E551571EFC}"/>
              </a:ext>
            </a:extLst>
          </p:cNvPr>
          <p:cNvCxnSpPr/>
          <p:nvPr/>
        </p:nvCxnSpPr>
        <p:spPr>
          <a:xfrm>
            <a:off x="2370336" y="3100977"/>
            <a:ext cx="156690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615AFB4-31F5-5F4A-B1C5-45544DAF85EE}"/>
              </a:ext>
            </a:extLst>
          </p:cNvPr>
          <p:cNvSpPr txBox="1"/>
          <p:nvPr/>
        </p:nvSpPr>
        <p:spPr>
          <a:xfrm>
            <a:off x="2591777" y="2362314"/>
            <a:ext cx="1124026" cy="369332"/>
          </a:xfrm>
          <a:prstGeom prst="rect">
            <a:avLst/>
          </a:prstGeom>
          <a:noFill/>
        </p:spPr>
        <p:txBody>
          <a:bodyPr wrap="none" rtlCol="0">
            <a:spAutoFit/>
          </a:bodyPr>
          <a:lstStyle/>
          <a:p>
            <a:r>
              <a:rPr lang="en-VN" dirty="0"/>
              <a:t>username</a:t>
            </a:r>
          </a:p>
        </p:txBody>
      </p:sp>
      <p:sp>
        <p:nvSpPr>
          <p:cNvPr id="12" name="TextBox 11">
            <a:extLst>
              <a:ext uri="{FF2B5EF4-FFF2-40B4-BE49-F238E27FC236}">
                <a16:creationId xmlns:a16="http://schemas.microsoft.com/office/drawing/2014/main" id="{4C1CEDCB-FF9E-0047-B2DA-57F8517A15A3}"/>
              </a:ext>
            </a:extLst>
          </p:cNvPr>
          <p:cNvSpPr txBox="1"/>
          <p:nvPr/>
        </p:nvSpPr>
        <p:spPr>
          <a:xfrm>
            <a:off x="2591778" y="2779136"/>
            <a:ext cx="1079142" cy="369332"/>
          </a:xfrm>
          <a:prstGeom prst="rect">
            <a:avLst/>
          </a:prstGeom>
          <a:noFill/>
        </p:spPr>
        <p:txBody>
          <a:bodyPr wrap="none" rtlCol="0">
            <a:spAutoFit/>
          </a:bodyPr>
          <a:lstStyle/>
          <a:p>
            <a:r>
              <a:rPr lang="en-VN" dirty="0"/>
              <a:t>password</a:t>
            </a:r>
          </a:p>
        </p:txBody>
      </p:sp>
      <p:sp>
        <p:nvSpPr>
          <p:cNvPr id="13" name="TextBox 12">
            <a:extLst>
              <a:ext uri="{FF2B5EF4-FFF2-40B4-BE49-F238E27FC236}">
                <a16:creationId xmlns:a16="http://schemas.microsoft.com/office/drawing/2014/main" id="{5E33E851-4683-D848-B5DF-C117B09143EE}"/>
              </a:ext>
            </a:extLst>
          </p:cNvPr>
          <p:cNvSpPr txBox="1"/>
          <p:nvPr/>
        </p:nvSpPr>
        <p:spPr>
          <a:xfrm>
            <a:off x="3632194" y="1796792"/>
            <a:ext cx="2920287" cy="830997"/>
          </a:xfrm>
          <a:prstGeom prst="rect">
            <a:avLst/>
          </a:prstGeom>
          <a:noFill/>
        </p:spPr>
        <p:txBody>
          <a:bodyPr wrap="none" rtlCol="0">
            <a:spAutoFit/>
          </a:bodyPr>
          <a:lstStyle/>
          <a:p>
            <a:r>
              <a:rPr lang="en-VN" sz="1200" b="1" i="1" dirty="0"/>
              <a:t>X</a:t>
            </a:r>
            <a:r>
              <a:rPr lang="en-US" sz="1200" b="1" i="1" dirty="0" err="1"/>
              <a:t>ác</a:t>
            </a:r>
            <a:r>
              <a:rPr lang="en-US" sz="1200" b="1" i="1" dirty="0"/>
              <a:t> </a:t>
            </a:r>
            <a:r>
              <a:rPr lang="en-US" sz="1200" b="1" i="1" dirty="0" err="1"/>
              <a:t>thực</a:t>
            </a:r>
            <a:r>
              <a:rPr lang="en-US" sz="1200" b="1" i="1" dirty="0"/>
              <a:t>:</a:t>
            </a:r>
          </a:p>
          <a:p>
            <a:r>
              <a:rPr lang="en-US" sz="1200" dirty="0" err="1"/>
              <a:t>Nếu</a:t>
            </a:r>
            <a:r>
              <a:rPr lang="en-US" sz="1200" dirty="0"/>
              <a:t> </a:t>
            </a:r>
            <a:r>
              <a:rPr lang="en-US" sz="1200" dirty="0" err="1"/>
              <a:t>đúng</a:t>
            </a:r>
            <a:r>
              <a:rPr lang="en-US" sz="1200" dirty="0"/>
              <a:t> </a:t>
            </a:r>
            <a:r>
              <a:rPr lang="en-US" sz="1200" dirty="0" err="1"/>
              <a:t>trả</a:t>
            </a:r>
            <a:r>
              <a:rPr lang="en-US" sz="1200" dirty="0"/>
              <a:t> </a:t>
            </a:r>
            <a:r>
              <a:rPr lang="en-US" sz="1200" dirty="0" err="1"/>
              <a:t>về</a:t>
            </a:r>
            <a:r>
              <a:rPr lang="en-US" sz="1200" dirty="0"/>
              <a:t> 1 </a:t>
            </a:r>
            <a:r>
              <a:rPr lang="en-US" sz="1200" dirty="0" err="1"/>
              <a:t>đối</a:t>
            </a:r>
            <a:r>
              <a:rPr lang="en-US" sz="1200" dirty="0"/>
              <a:t> </a:t>
            </a:r>
            <a:r>
              <a:rPr lang="en-US" sz="1200" dirty="0" err="1"/>
              <a:t>tượng</a:t>
            </a:r>
            <a:r>
              <a:rPr lang="en-US" sz="1200" dirty="0"/>
              <a:t> authentication</a:t>
            </a:r>
          </a:p>
          <a:p>
            <a:r>
              <a:rPr lang="en-US" sz="1200" dirty="0"/>
              <a:t>(</a:t>
            </a:r>
            <a:r>
              <a:rPr lang="en-US" sz="1200" dirty="0" err="1"/>
              <a:t>trong</a:t>
            </a:r>
            <a:r>
              <a:rPr lang="en-US" sz="1200" dirty="0"/>
              <a:t> </a:t>
            </a:r>
            <a:r>
              <a:rPr lang="en-US" sz="1200" dirty="0" err="1"/>
              <a:t>đó</a:t>
            </a:r>
            <a:r>
              <a:rPr lang="en-US" sz="1200" dirty="0"/>
              <a:t> </a:t>
            </a:r>
            <a:r>
              <a:rPr lang="en-US" sz="1200" dirty="0" err="1"/>
              <a:t>chưa</a:t>
            </a:r>
            <a:r>
              <a:rPr lang="en-US" sz="1200" dirty="0"/>
              <a:t> </a:t>
            </a:r>
            <a:r>
              <a:rPr lang="en-US" sz="1200" dirty="0" err="1"/>
              <a:t>userDetail</a:t>
            </a:r>
            <a:r>
              <a:rPr lang="en-US" sz="1200" dirty="0"/>
              <a:t> </a:t>
            </a:r>
          </a:p>
          <a:p>
            <a:r>
              <a:rPr lang="en-US" sz="1200" dirty="0" err="1"/>
              <a:t>và</a:t>
            </a:r>
            <a:r>
              <a:rPr lang="en-US" sz="1200" dirty="0"/>
              <a:t> </a:t>
            </a:r>
            <a:r>
              <a:rPr lang="en-US" sz="1200" dirty="0" err="1"/>
              <a:t>grantedAuthority</a:t>
            </a:r>
            <a:r>
              <a:rPr lang="en-US" sz="1200" dirty="0"/>
              <a:t> – </a:t>
            </a:r>
            <a:r>
              <a:rPr lang="en-US" sz="1200" dirty="0" err="1"/>
              <a:t>là</a:t>
            </a:r>
            <a:r>
              <a:rPr lang="en-US" sz="1200" dirty="0"/>
              <a:t> </a:t>
            </a:r>
            <a:r>
              <a:rPr lang="en-US" sz="1200" dirty="0" err="1"/>
              <a:t>các</a:t>
            </a:r>
            <a:r>
              <a:rPr lang="en-US" sz="1200" dirty="0"/>
              <a:t> </a:t>
            </a:r>
            <a:r>
              <a:rPr lang="en-US" sz="1200" dirty="0" err="1"/>
              <a:t>quyền</a:t>
            </a:r>
            <a:r>
              <a:rPr lang="en-US" sz="1200" dirty="0"/>
              <a:t>) </a:t>
            </a:r>
            <a:r>
              <a:rPr lang="en-VN" sz="1200" dirty="0"/>
              <a:t> </a:t>
            </a:r>
          </a:p>
        </p:txBody>
      </p:sp>
      <p:cxnSp>
        <p:nvCxnSpPr>
          <p:cNvPr id="14" name="Straight Arrow Connector 13">
            <a:extLst>
              <a:ext uri="{FF2B5EF4-FFF2-40B4-BE49-F238E27FC236}">
                <a16:creationId xmlns:a16="http://schemas.microsoft.com/office/drawing/2014/main" id="{81BBDFD0-6E68-E547-9E9C-F730B4E3EB5D}"/>
              </a:ext>
            </a:extLst>
          </p:cNvPr>
          <p:cNvCxnSpPr>
            <a:cxnSpLocks/>
            <a:endCxn id="5" idx="1"/>
          </p:cNvCxnSpPr>
          <p:nvPr/>
        </p:nvCxnSpPr>
        <p:spPr>
          <a:xfrm flipV="1">
            <a:off x="5711547" y="2907436"/>
            <a:ext cx="1494161" cy="88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820B835-7763-A141-81CB-0CF551DE4141}"/>
              </a:ext>
            </a:extLst>
          </p:cNvPr>
          <p:cNvSpPr txBox="1"/>
          <p:nvPr/>
        </p:nvSpPr>
        <p:spPr>
          <a:xfrm>
            <a:off x="5923820" y="2624675"/>
            <a:ext cx="1097480" cy="276999"/>
          </a:xfrm>
          <a:prstGeom prst="rect">
            <a:avLst/>
          </a:prstGeom>
          <a:noFill/>
        </p:spPr>
        <p:txBody>
          <a:bodyPr wrap="none" rtlCol="0">
            <a:spAutoFit/>
          </a:bodyPr>
          <a:lstStyle/>
          <a:p>
            <a:r>
              <a:rPr lang="en-VN" sz="1200" dirty="0"/>
              <a:t>authentication</a:t>
            </a:r>
          </a:p>
        </p:txBody>
      </p:sp>
      <p:sp>
        <p:nvSpPr>
          <p:cNvPr id="17" name="TextBox 16">
            <a:extLst>
              <a:ext uri="{FF2B5EF4-FFF2-40B4-BE49-F238E27FC236}">
                <a16:creationId xmlns:a16="http://schemas.microsoft.com/office/drawing/2014/main" id="{8BC0BC06-18B7-E84E-8A96-1C13FF921EEA}"/>
              </a:ext>
            </a:extLst>
          </p:cNvPr>
          <p:cNvSpPr txBox="1"/>
          <p:nvPr/>
        </p:nvSpPr>
        <p:spPr>
          <a:xfrm>
            <a:off x="6764783" y="1795469"/>
            <a:ext cx="2405849" cy="830997"/>
          </a:xfrm>
          <a:prstGeom prst="rect">
            <a:avLst/>
          </a:prstGeom>
          <a:noFill/>
        </p:spPr>
        <p:txBody>
          <a:bodyPr wrap="square" rtlCol="0">
            <a:spAutoFit/>
          </a:bodyPr>
          <a:lstStyle/>
          <a:p>
            <a:r>
              <a:rPr lang="en-VN" sz="1200" b="1" i="1" dirty="0"/>
              <a:t>Phân quyền:</a:t>
            </a:r>
          </a:p>
          <a:p>
            <a:r>
              <a:rPr lang="en-US" sz="1200" dirty="0" err="1"/>
              <a:t>kiểm</a:t>
            </a:r>
            <a:r>
              <a:rPr lang="en-US" sz="1200" dirty="0"/>
              <a:t> </a:t>
            </a:r>
            <a:r>
              <a:rPr lang="en-US" sz="1200" dirty="0" err="1"/>
              <a:t>tra</a:t>
            </a:r>
            <a:r>
              <a:rPr lang="en-US" sz="1200" dirty="0"/>
              <a:t> </a:t>
            </a:r>
            <a:r>
              <a:rPr lang="en-US" sz="1200" dirty="0" err="1"/>
              <a:t>grantedAuthority</a:t>
            </a:r>
            <a:r>
              <a:rPr lang="en-US" sz="1200" dirty="0"/>
              <a:t> </a:t>
            </a:r>
            <a:r>
              <a:rPr lang="en-US" sz="1200" dirty="0" err="1"/>
              <a:t>xem</a:t>
            </a:r>
            <a:r>
              <a:rPr lang="en-US" sz="1200" dirty="0"/>
              <a:t> </a:t>
            </a:r>
            <a:r>
              <a:rPr lang="en-US" sz="1200" dirty="0" err="1"/>
              <a:t>cái</a:t>
            </a:r>
            <a:r>
              <a:rPr lang="en-US" sz="1200" dirty="0"/>
              <a:t> user </a:t>
            </a:r>
            <a:r>
              <a:rPr lang="en-US" sz="1200" dirty="0" err="1"/>
              <a:t>này</a:t>
            </a:r>
            <a:r>
              <a:rPr lang="en-US" sz="1200" dirty="0"/>
              <a:t> </a:t>
            </a:r>
            <a:r>
              <a:rPr lang="en-US" sz="1200" dirty="0" err="1"/>
              <a:t>được</a:t>
            </a:r>
            <a:r>
              <a:rPr lang="en-US" sz="1200" dirty="0"/>
              <a:t> </a:t>
            </a:r>
            <a:r>
              <a:rPr lang="en-US" sz="1200" dirty="0" err="1"/>
              <a:t>thực</a:t>
            </a:r>
            <a:r>
              <a:rPr lang="en-US" sz="1200" dirty="0"/>
              <a:t> </a:t>
            </a:r>
            <a:r>
              <a:rPr lang="en-US" sz="1200" dirty="0" err="1"/>
              <a:t>hiện</a:t>
            </a:r>
            <a:r>
              <a:rPr lang="en-US" sz="1200" dirty="0"/>
              <a:t> </a:t>
            </a:r>
            <a:r>
              <a:rPr lang="en-US" sz="1200" dirty="0" err="1"/>
              <a:t>những</a:t>
            </a:r>
            <a:r>
              <a:rPr lang="en-US" sz="1200" dirty="0"/>
              <a:t> request </a:t>
            </a:r>
            <a:r>
              <a:rPr lang="en-US" sz="1200" dirty="0" err="1"/>
              <a:t>nào</a:t>
            </a:r>
            <a:endParaRPr lang="en-US" sz="1200" dirty="0"/>
          </a:p>
        </p:txBody>
      </p:sp>
      <p:cxnSp>
        <p:nvCxnSpPr>
          <p:cNvPr id="18" name="Straight Arrow Connector 17">
            <a:extLst>
              <a:ext uri="{FF2B5EF4-FFF2-40B4-BE49-F238E27FC236}">
                <a16:creationId xmlns:a16="http://schemas.microsoft.com/office/drawing/2014/main" id="{816FB1DE-C642-F942-9536-180E54C34545}"/>
              </a:ext>
            </a:extLst>
          </p:cNvPr>
          <p:cNvCxnSpPr>
            <a:cxnSpLocks/>
            <a:stCxn id="4" idx="2"/>
          </p:cNvCxnSpPr>
          <p:nvPr/>
        </p:nvCxnSpPr>
        <p:spPr>
          <a:xfrm>
            <a:off x="4838330" y="3195958"/>
            <a:ext cx="813067" cy="7634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37A9936-00DC-EF42-890D-8D18817CE96F}"/>
              </a:ext>
            </a:extLst>
          </p:cNvPr>
          <p:cNvSpPr txBox="1"/>
          <p:nvPr/>
        </p:nvSpPr>
        <p:spPr>
          <a:xfrm rot="2584134">
            <a:off x="4879630" y="3434757"/>
            <a:ext cx="1097480" cy="276999"/>
          </a:xfrm>
          <a:prstGeom prst="rect">
            <a:avLst/>
          </a:prstGeom>
          <a:noFill/>
        </p:spPr>
        <p:txBody>
          <a:bodyPr wrap="square" rtlCol="0">
            <a:spAutoFit/>
          </a:bodyPr>
          <a:lstStyle/>
          <a:p>
            <a:r>
              <a:rPr lang="en-VN" sz="1200" dirty="0"/>
              <a:t>authentication</a:t>
            </a:r>
          </a:p>
        </p:txBody>
      </p:sp>
      <p:sp>
        <p:nvSpPr>
          <p:cNvPr id="22" name="TextBox 21">
            <a:extLst>
              <a:ext uri="{FF2B5EF4-FFF2-40B4-BE49-F238E27FC236}">
                <a16:creationId xmlns:a16="http://schemas.microsoft.com/office/drawing/2014/main" id="{AA64FACB-D487-0741-9EBC-39145E87E892}"/>
              </a:ext>
            </a:extLst>
          </p:cNvPr>
          <p:cNvSpPr txBox="1"/>
          <p:nvPr/>
        </p:nvSpPr>
        <p:spPr>
          <a:xfrm>
            <a:off x="7608163" y="3907042"/>
            <a:ext cx="3298916" cy="646331"/>
          </a:xfrm>
          <a:prstGeom prst="rect">
            <a:avLst/>
          </a:prstGeom>
          <a:noFill/>
        </p:spPr>
        <p:txBody>
          <a:bodyPr wrap="none" rtlCol="0">
            <a:spAutoFit/>
          </a:bodyPr>
          <a:lstStyle/>
          <a:p>
            <a:r>
              <a:rPr lang="en-VN" sz="1200" b="1" i="1" dirty="0"/>
              <a:t>Sinh ra jwt:</a:t>
            </a:r>
          </a:p>
          <a:p>
            <a:r>
              <a:rPr lang="en-US" sz="1200" dirty="0"/>
              <a:t>L</a:t>
            </a:r>
            <a:r>
              <a:rPr lang="en-VN" sz="1200" dirty="0"/>
              <a:t>ấy ra username, password, roles trong userDetail</a:t>
            </a:r>
          </a:p>
          <a:p>
            <a:r>
              <a:rPr lang="en-US" sz="1200" dirty="0" err="1"/>
              <a:t>Kết</a:t>
            </a:r>
            <a:r>
              <a:rPr lang="en-US" sz="1200" dirty="0"/>
              <a:t> </a:t>
            </a:r>
            <a:r>
              <a:rPr lang="en-US" sz="1200" dirty="0" err="1"/>
              <a:t>hợp</a:t>
            </a:r>
            <a:r>
              <a:rPr lang="en-US" sz="1200" dirty="0"/>
              <a:t> </a:t>
            </a:r>
            <a:r>
              <a:rPr lang="en-US" sz="1200" dirty="0" err="1"/>
              <a:t>với</a:t>
            </a:r>
            <a:r>
              <a:rPr lang="en-US" sz="1200" dirty="0"/>
              <a:t> 1 </a:t>
            </a:r>
            <a:r>
              <a:rPr lang="en-US" sz="1200" dirty="0" err="1"/>
              <a:t>vài</a:t>
            </a:r>
            <a:r>
              <a:rPr lang="en-US" sz="1200" dirty="0"/>
              <a:t> </a:t>
            </a:r>
            <a:r>
              <a:rPr lang="en-US" sz="1200" dirty="0" err="1"/>
              <a:t>thứ</a:t>
            </a:r>
            <a:r>
              <a:rPr lang="en-US" sz="1200" dirty="0"/>
              <a:t> </a:t>
            </a:r>
            <a:r>
              <a:rPr lang="en-US" sz="1200" dirty="0" err="1"/>
              <a:t>để</a:t>
            </a:r>
            <a:r>
              <a:rPr lang="en-US" sz="1200" dirty="0"/>
              <a:t> </a:t>
            </a:r>
            <a:r>
              <a:rPr lang="en-US" sz="1200" dirty="0" err="1"/>
              <a:t>tạo</a:t>
            </a:r>
            <a:r>
              <a:rPr lang="en-US" sz="1200" dirty="0"/>
              <a:t> ra 1 </a:t>
            </a:r>
            <a:r>
              <a:rPr lang="en-US" sz="1200" dirty="0" err="1"/>
              <a:t>đoạn</a:t>
            </a:r>
            <a:r>
              <a:rPr lang="en-US" sz="1200" dirty="0"/>
              <a:t> </a:t>
            </a:r>
            <a:r>
              <a:rPr lang="en-US" sz="1200" dirty="0" err="1"/>
              <a:t>mã</a:t>
            </a:r>
            <a:endParaRPr lang="en-VN" sz="1200" dirty="0"/>
          </a:p>
        </p:txBody>
      </p:sp>
      <p:cxnSp>
        <p:nvCxnSpPr>
          <p:cNvPr id="24" name="Curved Connector 23">
            <a:extLst>
              <a:ext uri="{FF2B5EF4-FFF2-40B4-BE49-F238E27FC236}">
                <a16:creationId xmlns:a16="http://schemas.microsoft.com/office/drawing/2014/main" id="{F0F29E05-52C9-D145-8AAE-06ADEAC6C52F}"/>
              </a:ext>
            </a:extLst>
          </p:cNvPr>
          <p:cNvCxnSpPr>
            <a:cxnSpLocks/>
          </p:cNvCxnSpPr>
          <p:nvPr/>
        </p:nvCxnSpPr>
        <p:spPr>
          <a:xfrm flipH="1">
            <a:off x="2370336" y="4341394"/>
            <a:ext cx="5083228" cy="416134"/>
          </a:xfrm>
          <a:prstGeom prst="curvedConnector3">
            <a:avLst>
              <a:gd name="adj1" fmla="val -3624"/>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E7B5F50C-8191-0941-8833-82CDA5B0E634}"/>
              </a:ext>
            </a:extLst>
          </p:cNvPr>
          <p:cNvSpPr txBox="1"/>
          <p:nvPr/>
        </p:nvSpPr>
        <p:spPr>
          <a:xfrm>
            <a:off x="4413052" y="4460312"/>
            <a:ext cx="383759" cy="276999"/>
          </a:xfrm>
          <a:prstGeom prst="rect">
            <a:avLst/>
          </a:prstGeom>
          <a:noFill/>
        </p:spPr>
        <p:txBody>
          <a:bodyPr wrap="none" rtlCol="0">
            <a:spAutoFit/>
          </a:bodyPr>
          <a:lstStyle/>
          <a:p>
            <a:r>
              <a:rPr lang="en-VN" sz="1200" dirty="0"/>
              <a:t>jwt</a:t>
            </a:r>
          </a:p>
        </p:txBody>
      </p:sp>
      <p:cxnSp>
        <p:nvCxnSpPr>
          <p:cNvPr id="33" name="Straight Connector 32">
            <a:extLst>
              <a:ext uri="{FF2B5EF4-FFF2-40B4-BE49-F238E27FC236}">
                <a16:creationId xmlns:a16="http://schemas.microsoft.com/office/drawing/2014/main" id="{0DB65F33-75F5-7546-876B-0C91A34163CD}"/>
              </a:ext>
            </a:extLst>
          </p:cNvPr>
          <p:cNvCxnSpPr/>
          <p:nvPr/>
        </p:nvCxnSpPr>
        <p:spPr>
          <a:xfrm>
            <a:off x="2210539" y="2624675"/>
            <a:ext cx="0" cy="2320188"/>
          </a:xfrm>
          <a:prstGeom prst="line">
            <a:avLst/>
          </a:prstGeom>
          <a:ln w="381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7041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147EC66B-7E04-BA47-9656-114BAB262767}"/>
              </a:ext>
            </a:extLst>
          </p:cNvPr>
          <p:cNvSpPr/>
          <p:nvPr/>
        </p:nvSpPr>
        <p:spPr>
          <a:xfrm>
            <a:off x="3497802" y="1420428"/>
            <a:ext cx="1660125" cy="7634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JwtFilter</a:t>
            </a:r>
          </a:p>
        </p:txBody>
      </p:sp>
      <p:sp>
        <p:nvSpPr>
          <p:cNvPr id="7" name="Rounded Rectangle 6">
            <a:extLst>
              <a:ext uri="{FF2B5EF4-FFF2-40B4-BE49-F238E27FC236}">
                <a16:creationId xmlns:a16="http://schemas.microsoft.com/office/drawing/2014/main" id="{467FD901-9346-4A4A-A490-A4A2A365CB66}"/>
              </a:ext>
            </a:extLst>
          </p:cNvPr>
          <p:cNvSpPr/>
          <p:nvPr/>
        </p:nvSpPr>
        <p:spPr>
          <a:xfrm>
            <a:off x="4518734" y="4145872"/>
            <a:ext cx="1802167" cy="870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JwtService</a:t>
            </a:r>
          </a:p>
        </p:txBody>
      </p:sp>
      <p:sp>
        <p:nvSpPr>
          <p:cNvPr id="8" name="Rounded Rectangle 7">
            <a:extLst>
              <a:ext uri="{FF2B5EF4-FFF2-40B4-BE49-F238E27FC236}">
                <a16:creationId xmlns:a16="http://schemas.microsoft.com/office/drawing/2014/main" id="{F8EDD3F8-0B50-9D4E-8137-39B59383453C}"/>
              </a:ext>
            </a:extLst>
          </p:cNvPr>
          <p:cNvSpPr/>
          <p:nvPr/>
        </p:nvSpPr>
        <p:spPr>
          <a:xfrm>
            <a:off x="6800295" y="2228295"/>
            <a:ext cx="235258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Spring security </a:t>
            </a:r>
          </a:p>
          <a:p>
            <a:pPr algn="ctr"/>
            <a:r>
              <a:rPr lang="en-VN" dirty="0"/>
              <a:t>Context</a:t>
            </a:r>
          </a:p>
        </p:txBody>
      </p:sp>
      <p:cxnSp>
        <p:nvCxnSpPr>
          <p:cNvPr id="12" name="Straight Connector 11">
            <a:extLst>
              <a:ext uri="{FF2B5EF4-FFF2-40B4-BE49-F238E27FC236}">
                <a16:creationId xmlns:a16="http://schemas.microsoft.com/office/drawing/2014/main" id="{AC8742EC-1AAB-4444-9BD3-FDBC15865D06}"/>
              </a:ext>
            </a:extLst>
          </p:cNvPr>
          <p:cNvCxnSpPr/>
          <p:nvPr/>
        </p:nvCxnSpPr>
        <p:spPr>
          <a:xfrm>
            <a:off x="1731146" y="1660124"/>
            <a:ext cx="0" cy="3355759"/>
          </a:xfrm>
          <a:prstGeom prst="line">
            <a:avLst/>
          </a:prstGeom>
          <a:ln w="38100">
            <a:solidFill>
              <a:srgbClr val="FFFF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64E9901-21D9-9740-B121-62CE756330B4}"/>
              </a:ext>
            </a:extLst>
          </p:cNvPr>
          <p:cNvSpPr txBox="1"/>
          <p:nvPr/>
        </p:nvSpPr>
        <p:spPr>
          <a:xfrm rot="16200000">
            <a:off x="285111" y="2841723"/>
            <a:ext cx="2208490" cy="646331"/>
          </a:xfrm>
          <a:prstGeom prst="rect">
            <a:avLst/>
          </a:prstGeom>
          <a:noFill/>
        </p:spPr>
        <p:txBody>
          <a:bodyPr wrap="none" rtlCol="0">
            <a:spAutoFit/>
          </a:bodyPr>
          <a:lstStyle/>
          <a:p>
            <a:r>
              <a:rPr lang="en-US" dirty="0"/>
              <a:t>r</a:t>
            </a:r>
            <a:r>
              <a:rPr lang="en-VN" dirty="0"/>
              <a:t>esquest sau khi login</a:t>
            </a:r>
          </a:p>
          <a:p>
            <a:r>
              <a:rPr lang="en-VN" dirty="0"/>
              <a:t>(jwt)</a:t>
            </a:r>
          </a:p>
        </p:txBody>
      </p:sp>
      <p:cxnSp>
        <p:nvCxnSpPr>
          <p:cNvPr id="15" name="Straight Arrow Connector 14">
            <a:extLst>
              <a:ext uri="{FF2B5EF4-FFF2-40B4-BE49-F238E27FC236}">
                <a16:creationId xmlns:a16="http://schemas.microsoft.com/office/drawing/2014/main" id="{E594F6D5-57E1-3C4A-99B6-AA964CEE665A}"/>
              </a:ext>
            </a:extLst>
          </p:cNvPr>
          <p:cNvCxnSpPr>
            <a:endCxn id="6" idx="1"/>
          </p:cNvCxnSpPr>
          <p:nvPr/>
        </p:nvCxnSpPr>
        <p:spPr>
          <a:xfrm flipV="1">
            <a:off x="1731146" y="1802168"/>
            <a:ext cx="1766656" cy="12695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C271FB1-5CBA-6E46-A85D-C3867B347313}"/>
              </a:ext>
            </a:extLst>
          </p:cNvPr>
          <p:cNvSpPr txBox="1"/>
          <p:nvPr/>
        </p:nvSpPr>
        <p:spPr>
          <a:xfrm rot="19430857">
            <a:off x="2033059" y="2047198"/>
            <a:ext cx="1402670" cy="276999"/>
          </a:xfrm>
          <a:prstGeom prst="rect">
            <a:avLst/>
          </a:prstGeom>
          <a:noFill/>
        </p:spPr>
        <p:txBody>
          <a:bodyPr wrap="square" rtlCol="0">
            <a:spAutoFit/>
          </a:bodyPr>
          <a:lstStyle/>
          <a:p>
            <a:r>
              <a:rPr lang="en-US" sz="1200" dirty="0"/>
              <a:t>R</a:t>
            </a:r>
            <a:r>
              <a:rPr lang="en-VN" sz="1200" dirty="0"/>
              <a:t>equest(jwt)</a:t>
            </a:r>
          </a:p>
        </p:txBody>
      </p:sp>
      <p:sp>
        <p:nvSpPr>
          <p:cNvPr id="17" name="TextBox 16">
            <a:extLst>
              <a:ext uri="{FF2B5EF4-FFF2-40B4-BE49-F238E27FC236}">
                <a16:creationId xmlns:a16="http://schemas.microsoft.com/office/drawing/2014/main" id="{4811C67D-2332-E640-8C0B-EBD2EE303800}"/>
              </a:ext>
            </a:extLst>
          </p:cNvPr>
          <p:cNvSpPr txBox="1"/>
          <p:nvPr/>
        </p:nvSpPr>
        <p:spPr>
          <a:xfrm rot="3852778">
            <a:off x="3995424" y="2933176"/>
            <a:ext cx="1624291" cy="276999"/>
          </a:xfrm>
          <a:prstGeom prst="rect">
            <a:avLst/>
          </a:prstGeom>
          <a:noFill/>
        </p:spPr>
        <p:txBody>
          <a:bodyPr wrap="none" rtlCol="0">
            <a:spAutoFit/>
          </a:bodyPr>
          <a:lstStyle/>
          <a:p>
            <a:r>
              <a:rPr lang="en-VN" sz="1200" dirty="0"/>
              <a:t>1. Lấy jwt ra từ request</a:t>
            </a:r>
          </a:p>
        </p:txBody>
      </p:sp>
      <p:cxnSp>
        <p:nvCxnSpPr>
          <p:cNvPr id="18" name="Straight Arrow Connector 17">
            <a:extLst>
              <a:ext uri="{FF2B5EF4-FFF2-40B4-BE49-F238E27FC236}">
                <a16:creationId xmlns:a16="http://schemas.microsoft.com/office/drawing/2014/main" id="{A6E44DB5-9D99-2249-9586-0A9BF4900D18}"/>
              </a:ext>
            </a:extLst>
          </p:cNvPr>
          <p:cNvCxnSpPr>
            <a:cxnSpLocks/>
          </p:cNvCxnSpPr>
          <p:nvPr/>
        </p:nvCxnSpPr>
        <p:spPr>
          <a:xfrm>
            <a:off x="4208015" y="2183907"/>
            <a:ext cx="949912" cy="19619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C6CC72A-A529-E64C-8780-F83A2EA61B9D}"/>
              </a:ext>
            </a:extLst>
          </p:cNvPr>
          <p:cNvSpPr txBox="1"/>
          <p:nvPr/>
        </p:nvSpPr>
        <p:spPr>
          <a:xfrm>
            <a:off x="5344357" y="5141808"/>
            <a:ext cx="3191964" cy="646331"/>
          </a:xfrm>
          <a:prstGeom prst="rect">
            <a:avLst/>
          </a:prstGeom>
          <a:noFill/>
        </p:spPr>
        <p:txBody>
          <a:bodyPr wrap="none" rtlCol="0">
            <a:spAutoFit/>
          </a:bodyPr>
          <a:lstStyle/>
          <a:p>
            <a:r>
              <a:rPr lang="en-VN" sz="1200" dirty="0"/>
              <a:t>1. Nhận jwt từ JF</a:t>
            </a:r>
          </a:p>
          <a:p>
            <a:r>
              <a:rPr lang="en-VN" sz="1200" dirty="0"/>
              <a:t>Kiểm tra mã hợp lệ không (đúng cú pháp không)</a:t>
            </a:r>
          </a:p>
          <a:p>
            <a:r>
              <a:rPr lang="en-VN" sz="1200" dirty="0"/>
              <a:t>2. Nếu hợp lệ lấy ra username</a:t>
            </a:r>
          </a:p>
        </p:txBody>
      </p:sp>
      <p:cxnSp>
        <p:nvCxnSpPr>
          <p:cNvPr id="22" name="Straight Arrow Connector 21">
            <a:extLst>
              <a:ext uri="{FF2B5EF4-FFF2-40B4-BE49-F238E27FC236}">
                <a16:creationId xmlns:a16="http://schemas.microsoft.com/office/drawing/2014/main" id="{6085D9FE-56F1-3A46-9D79-F33A8CD2CF8C}"/>
              </a:ext>
            </a:extLst>
          </p:cNvPr>
          <p:cNvCxnSpPr>
            <a:cxnSpLocks/>
          </p:cNvCxnSpPr>
          <p:nvPr/>
        </p:nvCxnSpPr>
        <p:spPr>
          <a:xfrm flipH="1" flipV="1">
            <a:off x="3888419" y="2183907"/>
            <a:ext cx="1008687" cy="203809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2BE0BE2-9140-B94D-B3D0-23B9A35162D5}"/>
              </a:ext>
            </a:extLst>
          </p:cNvPr>
          <p:cNvSpPr txBox="1"/>
          <p:nvPr/>
        </p:nvSpPr>
        <p:spPr>
          <a:xfrm rot="14463206">
            <a:off x="3685083" y="3132050"/>
            <a:ext cx="997389" cy="276999"/>
          </a:xfrm>
          <a:prstGeom prst="rect">
            <a:avLst/>
          </a:prstGeom>
          <a:noFill/>
        </p:spPr>
        <p:txBody>
          <a:bodyPr wrap="none" rtlCol="0">
            <a:spAutoFit/>
          </a:bodyPr>
          <a:lstStyle/>
          <a:p>
            <a:r>
              <a:rPr lang="en-VN" sz="1200" dirty="0"/>
              <a:t> 2. username</a:t>
            </a:r>
          </a:p>
        </p:txBody>
      </p:sp>
      <p:sp>
        <p:nvSpPr>
          <p:cNvPr id="26" name="TextBox 25">
            <a:extLst>
              <a:ext uri="{FF2B5EF4-FFF2-40B4-BE49-F238E27FC236}">
                <a16:creationId xmlns:a16="http://schemas.microsoft.com/office/drawing/2014/main" id="{AA47A06F-7159-7A4A-B1D1-4F6FBF086EDC}"/>
              </a:ext>
            </a:extLst>
          </p:cNvPr>
          <p:cNvSpPr txBox="1"/>
          <p:nvPr/>
        </p:nvSpPr>
        <p:spPr>
          <a:xfrm>
            <a:off x="3497802" y="783941"/>
            <a:ext cx="4805098" cy="646331"/>
          </a:xfrm>
          <a:prstGeom prst="rect">
            <a:avLst/>
          </a:prstGeom>
          <a:noFill/>
        </p:spPr>
        <p:txBody>
          <a:bodyPr wrap="none" rtlCol="0">
            <a:spAutoFit/>
          </a:bodyPr>
          <a:lstStyle/>
          <a:p>
            <a:r>
              <a:rPr lang="en-US" sz="1200" b="1" i="1" dirty="0"/>
              <a:t>X</a:t>
            </a:r>
            <a:r>
              <a:rPr lang="en-VN" sz="1200" b="1" i="1" dirty="0"/>
              <a:t>ác thực:</a:t>
            </a:r>
          </a:p>
          <a:p>
            <a:r>
              <a:rPr lang="en-VN" sz="1200" dirty="0"/>
              <a:t>3. Lấy ra 1 userdetail từ username nhận được</a:t>
            </a:r>
          </a:p>
          <a:p>
            <a:r>
              <a:rPr lang="en-VN" sz="1200" dirty="0"/>
              <a:t>4. </a:t>
            </a:r>
            <a:r>
              <a:rPr lang="en-US" sz="1200" dirty="0"/>
              <a:t>T</a:t>
            </a:r>
            <a:r>
              <a:rPr lang="en-VN" sz="1200" dirty="0"/>
              <a:t>ạo authentication (userdetail: username, password, grantedAuthority) </a:t>
            </a:r>
          </a:p>
        </p:txBody>
      </p:sp>
      <p:cxnSp>
        <p:nvCxnSpPr>
          <p:cNvPr id="27" name="Straight Arrow Connector 26">
            <a:extLst>
              <a:ext uri="{FF2B5EF4-FFF2-40B4-BE49-F238E27FC236}">
                <a16:creationId xmlns:a16="http://schemas.microsoft.com/office/drawing/2014/main" id="{C01443FA-C123-7B42-86D2-E05E7C1E861B}"/>
              </a:ext>
            </a:extLst>
          </p:cNvPr>
          <p:cNvCxnSpPr>
            <a:cxnSpLocks/>
            <a:stCxn id="6" idx="3"/>
            <a:endCxn id="8" idx="0"/>
          </p:cNvCxnSpPr>
          <p:nvPr/>
        </p:nvCxnSpPr>
        <p:spPr>
          <a:xfrm>
            <a:off x="5157927" y="1802168"/>
            <a:ext cx="2818660" cy="42612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D6BAD6-52E2-BC4E-9E6B-AE421A0E7AF7}"/>
              </a:ext>
            </a:extLst>
          </p:cNvPr>
          <p:cNvSpPr txBox="1"/>
          <p:nvPr/>
        </p:nvSpPr>
        <p:spPr>
          <a:xfrm>
            <a:off x="9165925" y="2546995"/>
            <a:ext cx="939681" cy="276999"/>
          </a:xfrm>
          <a:prstGeom prst="rect">
            <a:avLst/>
          </a:prstGeom>
          <a:noFill/>
        </p:spPr>
        <p:txBody>
          <a:bodyPr wrap="none" rtlCol="0">
            <a:spAutoFit/>
          </a:bodyPr>
          <a:lstStyle/>
          <a:p>
            <a:r>
              <a:rPr lang="en-VN" sz="1200" b="1" i="1" dirty="0"/>
              <a:t>Phân quyền</a:t>
            </a:r>
          </a:p>
        </p:txBody>
      </p:sp>
      <p:sp>
        <p:nvSpPr>
          <p:cNvPr id="31" name="TextBox 30">
            <a:extLst>
              <a:ext uri="{FF2B5EF4-FFF2-40B4-BE49-F238E27FC236}">
                <a16:creationId xmlns:a16="http://schemas.microsoft.com/office/drawing/2014/main" id="{C02D2024-4036-3240-82C0-93FCFCC5F8F5}"/>
              </a:ext>
            </a:extLst>
          </p:cNvPr>
          <p:cNvSpPr txBox="1"/>
          <p:nvPr/>
        </p:nvSpPr>
        <p:spPr>
          <a:xfrm rot="562428">
            <a:off x="5861851" y="1737845"/>
            <a:ext cx="1097480" cy="276999"/>
          </a:xfrm>
          <a:prstGeom prst="rect">
            <a:avLst/>
          </a:prstGeom>
          <a:noFill/>
        </p:spPr>
        <p:txBody>
          <a:bodyPr wrap="none" rtlCol="0">
            <a:spAutoFit/>
          </a:bodyPr>
          <a:lstStyle/>
          <a:p>
            <a:r>
              <a:rPr lang="en-VN" sz="1200" dirty="0"/>
              <a:t>authentication</a:t>
            </a:r>
          </a:p>
        </p:txBody>
      </p:sp>
    </p:spTree>
    <p:extLst>
      <p:ext uri="{BB962C8B-B14F-4D97-AF65-F5344CB8AC3E}">
        <p14:creationId xmlns:p14="http://schemas.microsoft.com/office/powerpoint/2010/main" val="1967513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050838AB-02C1-5E4E-892A-76780D43D871}"/>
              </a:ext>
            </a:extLst>
          </p:cNvPr>
          <p:cNvSpPr/>
          <p:nvPr/>
        </p:nvSpPr>
        <p:spPr>
          <a:xfrm>
            <a:off x="5803245" y="4599079"/>
            <a:ext cx="3571983" cy="19829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Spring IOC Container</a:t>
            </a:r>
          </a:p>
        </p:txBody>
      </p:sp>
      <p:sp>
        <p:nvSpPr>
          <p:cNvPr id="18" name="Oval 17">
            <a:extLst>
              <a:ext uri="{FF2B5EF4-FFF2-40B4-BE49-F238E27FC236}">
                <a16:creationId xmlns:a16="http://schemas.microsoft.com/office/drawing/2014/main" id="{6A1CAC03-CDBC-F248-9BF8-BBF17A8EB63C}"/>
              </a:ext>
            </a:extLst>
          </p:cNvPr>
          <p:cNvSpPr/>
          <p:nvPr/>
        </p:nvSpPr>
        <p:spPr>
          <a:xfrm>
            <a:off x="2789373" y="1706902"/>
            <a:ext cx="1785991" cy="5520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Customer</a:t>
            </a:r>
          </a:p>
          <a:p>
            <a:pPr algn="ctr"/>
            <a:r>
              <a:rPr lang="en-VN" dirty="0"/>
              <a:t>Service</a:t>
            </a:r>
          </a:p>
        </p:txBody>
      </p:sp>
      <p:sp>
        <p:nvSpPr>
          <p:cNvPr id="19" name="Oval 18">
            <a:extLst>
              <a:ext uri="{FF2B5EF4-FFF2-40B4-BE49-F238E27FC236}">
                <a16:creationId xmlns:a16="http://schemas.microsoft.com/office/drawing/2014/main" id="{FF52FFB8-2E9B-E74F-AE9E-D70026F6A23C}"/>
              </a:ext>
            </a:extLst>
          </p:cNvPr>
          <p:cNvSpPr/>
          <p:nvPr/>
        </p:nvSpPr>
        <p:spPr>
          <a:xfrm>
            <a:off x="5325382" y="1706902"/>
            <a:ext cx="1785991" cy="5520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Product</a:t>
            </a:r>
          </a:p>
          <a:p>
            <a:pPr algn="ctr"/>
            <a:r>
              <a:rPr lang="en-VN" dirty="0"/>
              <a:t>Service</a:t>
            </a:r>
          </a:p>
        </p:txBody>
      </p:sp>
      <p:sp>
        <p:nvSpPr>
          <p:cNvPr id="20" name="Rectangle 19">
            <a:extLst>
              <a:ext uri="{FF2B5EF4-FFF2-40B4-BE49-F238E27FC236}">
                <a16:creationId xmlns:a16="http://schemas.microsoft.com/office/drawing/2014/main" id="{2105AE35-9111-8A43-8B45-8C30BDFD02C3}"/>
              </a:ext>
            </a:extLst>
          </p:cNvPr>
          <p:cNvSpPr/>
          <p:nvPr/>
        </p:nvSpPr>
        <p:spPr>
          <a:xfrm>
            <a:off x="4104465" y="2775415"/>
            <a:ext cx="1159520" cy="581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Customer</a:t>
            </a:r>
          </a:p>
          <a:p>
            <a:pPr algn="ctr"/>
            <a:r>
              <a:rPr lang="en-VN" dirty="0"/>
              <a:t>SerImpl2</a:t>
            </a:r>
          </a:p>
        </p:txBody>
      </p:sp>
      <p:sp>
        <p:nvSpPr>
          <p:cNvPr id="21" name="Rectangle 20">
            <a:extLst>
              <a:ext uri="{FF2B5EF4-FFF2-40B4-BE49-F238E27FC236}">
                <a16:creationId xmlns:a16="http://schemas.microsoft.com/office/drawing/2014/main" id="{45C2FA67-017A-7140-B211-95AD1CF93226}"/>
              </a:ext>
            </a:extLst>
          </p:cNvPr>
          <p:cNvSpPr/>
          <p:nvPr/>
        </p:nvSpPr>
        <p:spPr>
          <a:xfrm>
            <a:off x="2157512" y="2775415"/>
            <a:ext cx="1207215" cy="552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Customer</a:t>
            </a:r>
          </a:p>
          <a:p>
            <a:pPr algn="ctr"/>
            <a:r>
              <a:rPr lang="en-VN" dirty="0"/>
              <a:t>SerImpl1</a:t>
            </a:r>
          </a:p>
        </p:txBody>
      </p:sp>
      <p:cxnSp>
        <p:nvCxnSpPr>
          <p:cNvPr id="22" name="Straight Arrow Connector 21">
            <a:extLst>
              <a:ext uri="{FF2B5EF4-FFF2-40B4-BE49-F238E27FC236}">
                <a16:creationId xmlns:a16="http://schemas.microsoft.com/office/drawing/2014/main" id="{7529FD4B-D57C-8140-9182-864127692DEA}"/>
              </a:ext>
            </a:extLst>
          </p:cNvPr>
          <p:cNvCxnSpPr>
            <a:cxnSpLocks/>
            <a:stCxn id="21" idx="2"/>
            <a:endCxn id="17" idx="1"/>
          </p:cNvCxnSpPr>
          <p:nvPr/>
        </p:nvCxnSpPr>
        <p:spPr>
          <a:xfrm>
            <a:off x="2761120" y="3327435"/>
            <a:ext cx="3042125" cy="226310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a:extLst>
              <a:ext uri="{FF2B5EF4-FFF2-40B4-BE49-F238E27FC236}">
                <a16:creationId xmlns:a16="http://schemas.microsoft.com/office/drawing/2014/main" id="{250B405A-590E-9C49-A8DC-FF2D8A700150}"/>
              </a:ext>
            </a:extLst>
          </p:cNvPr>
          <p:cNvCxnSpPr>
            <a:cxnSpLocks/>
            <a:stCxn id="20" idx="2"/>
            <a:endCxn id="17" idx="1"/>
          </p:cNvCxnSpPr>
          <p:nvPr/>
        </p:nvCxnSpPr>
        <p:spPr>
          <a:xfrm>
            <a:off x="4684225" y="3357016"/>
            <a:ext cx="1119020" cy="223352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E65DA51-3833-4445-A9A0-5F10FD742061}"/>
              </a:ext>
            </a:extLst>
          </p:cNvPr>
          <p:cNvCxnSpPr>
            <a:cxnSpLocks/>
            <a:endCxn id="21" idx="0"/>
          </p:cNvCxnSpPr>
          <p:nvPr/>
        </p:nvCxnSpPr>
        <p:spPr>
          <a:xfrm flipH="1">
            <a:off x="2761120" y="2137213"/>
            <a:ext cx="603608" cy="63820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0D10271-E004-4C4E-A55C-2AAF8F608A90}"/>
              </a:ext>
            </a:extLst>
          </p:cNvPr>
          <p:cNvCxnSpPr>
            <a:cxnSpLocks/>
          </p:cNvCxnSpPr>
          <p:nvPr/>
        </p:nvCxnSpPr>
        <p:spPr>
          <a:xfrm>
            <a:off x="3884849" y="2256959"/>
            <a:ext cx="738668" cy="552680"/>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9835373-2F12-334C-A134-A7BA9B631711}"/>
              </a:ext>
            </a:extLst>
          </p:cNvPr>
          <p:cNvSpPr txBox="1"/>
          <p:nvPr/>
        </p:nvSpPr>
        <p:spPr>
          <a:xfrm>
            <a:off x="208995" y="87800"/>
            <a:ext cx="5011147" cy="646331"/>
          </a:xfrm>
          <a:prstGeom prst="rect">
            <a:avLst/>
          </a:prstGeom>
          <a:noFill/>
        </p:spPr>
        <p:txBody>
          <a:bodyPr wrap="square" rtlCol="0">
            <a:spAutoFit/>
          </a:bodyPr>
          <a:lstStyle/>
          <a:p>
            <a:r>
              <a:rPr lang="en-VN" sz="3600" dirty="0"/>
              <a:t>DI: Dependency Injection</a:t>
            </a:r>
          </a:p>
        </p:txBody>
      </p:sp>
      <p:sp>
        <p:nvSpPr>
          <p:cNvPr id="32" name="Rounded Rectangle 31">
            <a:extLst>
              <a:ext uri="{FF2B5EF4-FFF2-40B4-BE49-F238E27FC236}">
                <a16:creationId xmlns:a16="http://schemas.microsoft.com/office/drawing/2014/main" id="{796E185D-F63C-C445-AFD6-D0F6B09A8B12}"/>
              </a:ext>
            </a:extLst>
          </p:cNvPr>
          <p:cNvSpPr/>
          <p:nvPr/>
        </p:nvSpPr>
        <p:spPr>
          <a:xfrm>
            <a:off x="9375228" y="641131"/>
            <a:ext cx="2638096" cy="134178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Controller</a:t>
            </a:r>
          </a:p>
          <a:p>
            <a:pPr algn="ctr"/>
            <a:endParaRPr lang="en-VN" dirty="0"/>
          </a:p>
        </p:txBody>
      </p:sp>
      <p:cxnSp>
        <p:nvCxnSpPr>
          <p:cNvPr id="37" name="Straight Arrow Connector 36">
            <a:extLst>
              <a:ext uri="{FF2B5EF4-FFF2-40B4-BE49-F238E27FC236}">
                <a16:creationId xmlns:a16="http://schemas.microsoft.com/office/drawing/2014/main" id="{C8B9445E-1681-2F4B-9F47-B98DDC8EF666}"/>
              </a:ext>
            </a:extLst>
          </p:cNvPr>
          <p:cNvCxnSpPr>
            <a:cxnSpLocks/>
            <a:stCxn id="17" idx="0"/>
            <a:endCxn id="32" idx="2"/>
          </p:cNvCxnSpPr>
          <p:nvPr/>
        </p:nvCxnSpPr>
        <p:spPr>
          <a:xfrm flipV="1">
            <a:off x="7589237" y="1982912"/>
            <a:ext cx="3105039" cy="2616167"/>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AC928D17-F4A8-6E42-9225-29F950D15A0A}"/>
              </a:ext>
            </a:extLst>
          </p:cNvPr>
          <p:cNvSpPr txBox="1"/>
          <p:nvPr/>
        </p:nvSpPr>
        <p:spPr>
          <a:xfrm>
            <a:off x="3292453" y="3912802"/>
            <a:ext cx="2032929" cy="276999"/>
          </a:xfrm>
          <a:prstGeom prst="rect">
            <a:avLst/>
          </a:prstGeom>
          <a:noFill/>
        </p:spPr>
        <p:txBody>
          <a:bodyPr wrap="none" rtlCol="0">
            <a:spAutoFit/>
          </a:bodyPr>
          <a:lstStyle/>
          <a:p>
            <a:r>
              <a:rPr lang="en-VN" sz="1200" dirty="0"/>
              <a:t>&lt;bean&gt;&lt;/bean&gt; hoặc @Bean </a:t>
            </a:r>
          </a:p>
        </p:txBody>
      </p:sp>
      <p:sp>
        <p:nvSpPr>
          <p:cNvPr id="42" name="TextBox 41">
            <a:extLst>
              <a:ext uri="{FF2B5EF4-FFF2-40B4-BE49-F238E27FC236}">
                <a16:creationId xmlns:a16="http://schemas.microsoft.com/office/drawing/2014/main" id="{61A5F47D-F0D1-FF4E-8FAF-8B040C413CFD}"/>
              </a:ext>
            </a:extLst>
          </p:cNvPr>
          <p:cNvSpPr txBox="1"/>
          <p:nvPr/>
        </p:nvSpPr>
        <p:spPr>
          <a:xfrm>
            <a:off x="283778" y="606256"/>
            <a:ext cx="5546070" cy="646331"/>
          </a:xfrm>
          <a:prstGeom prst="rect">
            <a:avLst/>
          </a:prstGeom>
          <a:noFill/>
        </p:spPr>
        <p:txBody>
          <a:bodyPr wrap="none" rtlCol="0">
            <a:spAutoFit/>
          </a:bodyPr>
          <a:lstStyle/>
          <a:p>
            <a:r>
              <a:rPr lang="en-VN" dirty="0"/>
              <a:t>DI là một cách để thực hiện IoC </a:t>
            </a:r>
          </a:p>
          <a:p>
            <a:r>
              <a:rPr lang="en-VN" dirty="0"/>
              <a:t>IoC là Design Pattern, DI cũng có thể coi là Design Pattern</a:t>
            </a:r>
          </a:p>
        </p:txBody>
      </p:sp>
      <p:sp>
        <p:nvSpPr>
          <p:cNvPr id="47" name="TextBox 46">
            <a:extLst>
              <a:ext uri="{FF2B5EF4-FFF2-40B4-BE49-F238E27FC236}">
                <a16:creationId xmlns:a16="http://schemas.microsoft.com/office/drawing/2014/main" id="{08AEAE08-E9E8-1246-B7D0-D15C7F548773}"/>
              </a:ext>
            </a:extLst>
          </p:cNvPr>
          <p:cNvSpPr txBox="1"/>
          <p:nvPr/>
        </p:nvSpPr>
        <p:spPr>
          <a:xfrm>
            <a:off x="0" y="5431864"/>
            <a:ext cx="5824030" cy="1200329"/>
          </a:xfrm>
          <a:prstGeom prst="rect">
            <a:avLst/>
          </a:prstGeom>
          <a:noFill/>
        </p:spPr>
        <p:txBody>
          <a:bodyPr wrap="none" rtlCol="0">
            <a:spAutoFit/>
          </a:bodyPr>
          <a:lstStyle/>
          <a:p>
            <a:r>
              <a:rPr lang="en-VN" sz="1200" dirty="0"/>
              <a:t>Thực hiện DI theo cách sử dụng interface là việc:</a:t>
            </a:r>
          </a:p>
          <a:p>
            <a:r>
              <a:rPr lang="en-VN" sz="1200" dirty="0"/>
              <a:t>(cách dưới là 1 trong 3 cách triển khai DI, hiện tại chỉ cần quan tâm cách dưới)</a:t>
            </a:r>
          </a:p>
          <a:p>
            <a:r>
              <a:rPr lang="en-VN" sz="1200" dirty="0"/>
              <a:t>B1: chúng ta sẽ tạo ra đối tượng CustomerService cusImpl1 = new CustomerServiceImpl () </a:t>
            </a:r>
          </a:p>
          <a:p>
            <a:r>
              <a:rPr lang="en-VN" sz="1200" dirty="0"/>
              <a:t>B2: rồi thông qua file xml hoặc java để đánh dấu nó là bean</a:t>
            </a:r>
          </a:p>
          <a:p>
            <a:r>
              <a:rPr lang="en-VN" sz="1200" dirty="0"/>
              <a:t>B3:Spring I</a:t>
            </a:r>
            <a:r>
              <a:rPr lang="en-US" sz="1200" dirty="0" err="1"/>
              <a:t>ọc</a:t>
            </a:r>
            <a:r>
              <a:rPr lang="en-VN" sz="1200" dirty="0"/>
              <a:t> container sẽ tìm những gì được đánh dấu là bean khi thực thi để nó quản lý</a:t>
            </a:r>
          </a:p>
          <a:p>
            <a:r>
              <a:rPr lang="en-VN" sz="1200" dirty="0"/>
              <a:t> B1,2 là dev làm, 3 là Spring tự động làm</a:t>
            </a:r>
          </a:p>
        </p:txBody>
      </p:sp>
      <p:sp>
        <p:nvSpPr>
          <p:cNvPr id="48" name="TextBox 47">
            <a:extLst>
              <a:ext uri="{FF2B5EF4-FFF2-40B4-BE49-F238E27FC236}">
                <a16:creationId xmlns:a16="http://schemas.microsoft.com/office/drawing/2014/main" id="{B7299C49-0A40-A54D-9E0C-DA9CEF11BA92}"/>
              </a:ext>
            </a:extLst>
          </p:cNvPr>
          <p:cNvSpPr txBox="1"/>
          <p:nvPr/>
        </p:nvSpPr>
        <p:spPr>
          <a:xfrm>
            <a:off x="8871758" y="2182711"/>
            <a:ext cx="3200363" cy="1200329"/>
          </a:xfrm>
          <a:prstGeom prst="rect">
            <a:avLst/>
          </a:prstGeom>
          <a:noFill/>
        </p:spPr>
        <p:txBody>
          <a:bodyPr wrap="none" rtlCol="0">
            <a:spAutoFit/>
          </a:bodyPr>
          <a:lstStyle/>
          <a:p>
            <a:r>
              <a:rPr lang="en-VN" sz="1200" dirty="0"/>
              <a:t>Sau khi nhặt nhạnh các bean xong, </a:t>
            </a:r>
          </a:p>
          <a:p>
            <a:r>
              <a:rPr lang="en-VN" sz="1200" dirty="0"/>
              <a:t>Spring IOC Container sẽ cho phép dev sử dụng </a:t>
            </a:r>
          </a:p>
          <a:p>
            <a:r>
              <a:rPr lang="en-VN" sz="1200" dirty="0"/>
              <a:t>ở bất kì đâu trong dự án thông qua</a:t>
            </a:r>
          </a:p>
          <a:p>
            <a:r>
              <a:rPr lang="en-VN" sz="1200" b="1" i="1" dirty="0"/>
              <a:t>@Autowired </a:t>
            </a:r>
            <a:r>
              <a:rPr lang="en-VN" sz="1200" dirty="0"/>
              <a:t>CustomerService customerService;</a:t>
            </a:r>
          </a:p>
          <a:p>
            <a:r>
              <a:rPr lang="en-VN" sz="1200" dirty="0"/>
              <a:t>(</a:t>
            </a:r>
            <a:r>
              <a:rPr lang="en-VN" sz="1200" b="1" i="1" dirty="0"/>
              <a:t>@Autowired là </a:t>
            </a:r>
            <a:r>
              <a:rPr lang="en-VN" sz="1200" dirty="0"/>
              <a:t>annotaion giúp Spring biết </a:t>
            </a:r>
          </a:p>
          <a:p>
            <a:r>
              <a:rPr lang="en-US" sz="1200" dirty="0"/>
              <a:t>D</a:t>
            </a:r>
            <a:r>
              <a:rPr lang="en-VN" sz="1200" dirty="0"/>
              <a:t>ev đang cần dùng nên nhả ra)</a:t>
            </a:r>
          </a:p>
        </p:txBody>
      </p:sp>
      <p:sp>
        <p:nvSpPr>
          <p:cNvPr id="2" name="TextBox 1">
            <a:extLst>
              <a:ext uri="{FF2B5EF4-FFF2-40B4-BE49-F238E27FC236}">
                <a16:creationId xmlns:a16="http://schemas.microsoft.com/office/drawing/2014/main" id="{D869439A-9573-9F4C-898E-A80318D63AC1}"/>
              </a:ext>
            </a:extLst>
          </p:cNvPr>
          <p:cNvSpPr txBox="1"/>
          <p:nvPr/>
        </p:nvSpPr>
        <p:spPr>
          <a:xfrm rot="18990111">
            <a:off x="2395824" y="2333526"/>
            <a:ext cx="869341" cy="276999"/>
          </a:xfrm>
          <a:prstGeom prst="rect">
            <a:avLst/>
          </a:prstGeom>
          <a:noFill/>
        </p:spPr>
        <p:txBody>
          <a:bodyPr wrap="none" rtlCol="0">
            <a:spAutoFit/>
          </a:bodyPr>
          <a:lstStyle/>
          <a:p>
            <a:r>
              <a:rPr lang="en-US" sz="1200" dirty="0"/>
              <a:t>I</a:t>
            </a:r>
            <a:r>
              <a:rPr lang="en-VN" sz="1200" dirty="0"/>
              <a:t>mplement</a:t>
            </a:r>
          </a:p>
        </p:txBody>
      </p:sp>
      <p:sp>
        <p:nvSpPr>
          <p:cNvPr id="25" name="TextBox 24">
            <a:extLst>
              <a:ext uri="{FF2B5EF4-FFF2-40B4-BE49-F238E27FC236}">
                <a16:creationId xmlns:a16="http://schemas.microsoft.com/office/drawing/2014/main" id="{130604EA-22AD-F449-8404-75892DF0C482}"/>
              </a:ext>
            </a:extLst>
          </p:cNvPr>
          <p:cNvSpPr txBox="1"/>
          <p:nvPr/>
        </p:nvSpPr>
        <p:spPr>
          <a:xfrm rot="2458957">
            <a:off x="3989495" y="2360975"/>
            <a:ext cx="869341" cy="276999"/>
          </a:xfrm>
          <a:prstGeom prst="rect">
            <a:avLst/>
          </a:prstGeom>
          <a:noFill/>
        </p:spPr>
        <p:txBody>
          <a:bodyPr wrap="none" rtlCol="0">
            <a:spAutoFit/>
          </a:bodyPr>
          <a:lstStyle/>
          <a:p>
            <a:r>
              <a:rPr lang="en-US" sz="1200" dirty="0"/>
              <a:t>I</a:t>
            </a:r>
            <a:r>
              <a:rPr lang="en-VN" sz="1200" dirty="0"/>
              <a:t>mplement</a:t>
            </a:r>
          </a:p>
        </p:txBody>
      </p:sp>
      <p:sp>
        <p:nvSpPr>
          <p:cNvPr id="3" name="TextBox 2">
            <a:extLst>
              <a:ext uri="{FF2B5EF4-FFF2-40B4-BE49-F238E27FC236}">
                <a16:creationId xmlns:a16="http://schemas.microsoft.com/office/drawing/2014/main" id="{ED60EBB6-47D1-784E-B4EE-60E90E6EB576}"/>
              </a:ext>
            </a:extLst>
          </p:cNvPr>
          <p:cNvSpPr txBox="1"/>
          <p:nvPr/>
        </p:nvSpPr>
        <p:spPr>
          <a:xfrm rot="19109983">
            <a:off x="8181389" y="3651629"/>
            <a:ext cx="649537" cy="369332"/>
          </a:xfrm>
          <a:prstGeom prst="rect">
            <a:avLst/>
          </a:prstGeom>
          <a:noFill/>
        </p:spPr>
        <p:txBody>
          <a:bodyPr wrap="none" rtlCol="0">
            <a:spAutoFit/>
          </a:bodyPr>
          <a:lstStyle/>
          <a:p>
            <a:r>
              <a:rPr lang="en-VN" dirty="0"/>
              <a:t>Tiêm</a:t>
            </a:r>
          </a:p>
        </p:txBody>
      </p:sp>
    </p:spTree>
    <p:extLst>
      <p:ext uri="{BB962C8B-B14F-4D97-AF65-F5344CB8AC3E}">
        <p14:creationId xmlns:p14="http://schemas.microsoft.com/office/powerpoint/2010/main" val="217949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par>
                                <p:cTn id="8" presetID="16" presetClass="entr" presetSubtype="21"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arn(inVertical)">
                                      <p:cBhvr>
                                        <p:cTn id="10" dur="500"/>
                                        <p:tgtEl>
                                          <p:spTgt spid="2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barn(inVertical)">
                                      <p:cBhvr>
                                        <p:cTn id="13" dur="500"/>
                                        <p:tgtEl>
                                          <p:spTgt spid="21"/>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barn(inVertical)">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up)">
                                      <p:cBhvr>
                                        <p:cTn id="21" dur="500"/>
                                        <p:tgtEl>
                                          <p:spTgt spid="40"/>
                                        </p:tgtEl>
                                      </p:cBhvr>
                                    </p:animEffect>
                                  </p:childTnLst>
                                </p:cTn>
                              </p:par>
                              <p:par>
                                <p:cTn id="22" presetID="22" presetClass="entr" presetSubtype="1"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up)">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barn(inVertical)">
                                      <p:cBhvr>
                                        <p:cTn id="29" dur="500"/>
                                        <p:tgtEl>
                                          <p:spTgt spid="47"/>
                                        </p:tgtEl>
                                      </p:cBhvr>
                                    </p:animEffect>
                                  </p:childTnLst>
                                </p:cTn>
                              </p:par>
                              <p:par>
                                <p:cTn id="30" presetID="22" presetClass="entr" presetSubtype="1"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wipe(up)">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down)">
                                      <p:cBhvr>
                                        <p:cTn id="37" dur="500"/>
                                        <p:tgtEl>
                                          <p:spTgt spid="37"/>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wipe(down)">
                                      <p:cBhvr>
                                        <p:cTn id="40"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40" grpId="0"/>
      <p:bldP spid="47" grpId="0"/>
      <p:bldP spid="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24D8947-E09B-5D40-82EA-C002C1F1CB49}"/>
              </a:ext>
            </a:extLst>
          </p:cNvPr>
          <p:cNvSpPr txBox="1"/>
          <p:nvPr/>
        </p:nvSpPr>
        <p:spPr>
          <a:xfrm>
            <a:off x="115614" y="84082"/>
            <a:ext cx="2492157" cy="369332"/>
          </a:xfrm>
          <a:prstGeom prst="rect">
            <a:avLst/>
          </a:prstGeom>
          <a:noFill/>
        </p:spPr>
        <p:txBody>
          <a:bodyPr wrap="none" rtlCol="0">
            <a:spAutoFit/>
          </a:bodyPr>
          <a:lstStyle/>
          <a:p>
            <a:r>
              <a:rPr lang="en-VN" dirty="0"/>
              <a:t>Upload File &lt;</a:t>
            </a:r>
            <a:r>
              <a:rPr lang="en-VN" sz="1200" i="1" dirty="0"/>
              <a:t>Theo thuyết NA</a:t>
            </a:r>
            <a:r>
              <a:rPr lang="en-VN" dirty="0"/>
              <a:t>&gt;</a:t>
            </a:r>
          </a:p>
        </p:txBody>
      </p:sp>
      <p:pic>
        <p:nvPicPr>
          <p:cNvPr id="6" name="Picture 5">
            <a:extLst>
              <a:ext uri="{FF2B5EF4-FFF2-40B4-BE49-F238E27FC236}">
                <a16:creationId xmlns:a16="http://schemas.microsoft.com/office/drawing/2014/main" id="{17AC4DA1-6769-A448-A910-224CB42151A9}"/>
              </a:ext>
            </a:extLst>
          </p:cNvPr>
          <p:cNvPicPr>
            <a:picLocks noChangeAspect="1"/>
          </p:cNvPicPr>
          <p:nvPr/>
        </p:nvPicPr>
        <p:blipFill>
          <a:blip r:embed="rId2"/>
          <a:stretch>
            <a:fillRect/>
          </a:stretch>
        </p:blipFill>
        <p:spPr>
          <a:xfrm>
            <a:off x="1308536" y="792062"/>
            <a:ext cx="1409043" cy="1878724"/>
          </a:xfrm>
          <a:prstGeom prst="rect">
            <a:avLst/>
          </a:prstGeom>
        </p:spPr>
      </p:pic>
      <p:sp>
        <p:nvSpPr>
          <p:cNvPr id="8" name="TextBox 7">
            <a:extLst>
              <a:ext uri="{FF2B5EF4-FFF2-40B4-BE49-F238E27FC236}">
                <a16:creationId xmlns:a16="http://schemas.microsoft.com/office/drawing/2014/main" id="{8BEADF18-581E-2747-B35E-77B307943A70}"/>
              </a:ext>
            </a:extLst>
          </p:cNvPr>
          <p:cNvSpPr txBox="1"/>
          <p:nvPr/>
        </p:nvSpPr>
        <p:spPr>
          <a:xfrm>
            <a:off x="859762" y="2670786"/>
            <a:ext cx="2306593" cy="369332"/>
          </a:xfrm>
          <a:prstGeom prst="rect">
            <a:avLst/>
          </a:prstGeom>
          <a:noFill/>
        </p:spPr>
        <p:txBody>
          <a:bodyPr wrap="none" rtlCol="0">
            <a:spAutoFit/>
          </a:bodyPr>
          <a:lstStyle/>
          <a:p>
            <a:r>
              <a:rPr lang="en-VN" dirty="0"/>
              <a:t>c/users/destop/xe.png</a:t>
            </a:r>
          </a:p>
        </p:txBody>
      </p:sp>
      <p:pic>
        <p:nvPicPr>
          <p:cNvPr id="10" name="Picture 9">
            <a:extLst>
              <a:ext uri="{FF2B5EF4-FFF2-40B4-BE49-F238E27FC236}">
                <a16:creationId xmlns:a16="http://schemas.microsoft.com/office/drawing/2014/main" id="{6912F9DF-68FA-C345-A2CC-8749495B9D41}"/>
              </a:ext>
            </a:extLst>
          </p:cNvPr>
          <p:cNvPicPr>
            <a:picLocks noChangeAspect="1"/>
          </p:cNvPicPr>
          <p:nvPr/>
        </p:nvPicPr>
        <p:blipFill>
          <a:blip r:embed="rId3"/>
          <a:stretch>
            <a:fillRect/>
          </a:stretch>
        </p:blipFill>
        <p:spPr>
          <a:xfrm>
            <a:off x="320803" y="3979480"/>
            <a:ext cx="3384507" cy="1878724"/>
          </a:xfrm>
          <a:prstGeom prst="rect">
            <a:avLst/>
          </a:prstGeom>
        </p:spPr>
      </p:pic>
      <p:sp>
        <p:nvSpPr>
          <p:cNvPr id="11" name="TextBox 10">
            <a:extLst>
              <a:ext uri="{FF2B5EF4-FFF2-40B4-BE49-F238E27FC236}">
                <a16:creationId xmlns:a16="http://schemas.microsoft.com/office/drawing/2014/main" id="{EF9C2C29-8FFD-3C4B-A6F3-20565613376F}"/>
              </a:ext>
            </a:extLst>
          </p:cNvPr>
          <p:cNvSpPr txBox="1"/>
          <p:nvPr/>
        </p:nvSpPr>
        <p:spPr>
          <a:xfrm>
            <a:off x="1095978" y="5881272"/>
            <a:ext cx="1834156" cy="369332"/>
          </a:xfrm>
          <a:prstGeom prst="rect">
            <a:avLst/>
          </a:prstGeom>
          <a:noFill/>
        </p:spPr>
        <p:txBody>
          <a:bodyPr wrap="none" rtlCol="0">
            <a:spAutoFit/>
          </a:bodyPr>
          <a:lstStyle/>
          <a:p>
            <a:r>
              <a:rPr lang="en-VN" dirty="0"/>
              <a:t>d/nal/nhuanh.jpg</a:t>
            </a:r>
          </a:p>
        </p:txBody>
      </p:sp>
      <p:sp>
        <p:nvSpPr>
          <p:cNvPr id="12" name="Rounded Rectangle 11">
            <a:extLst>
              <a:ext uri="{FF2B5EF4-FFF2-40B4-BE49-F238E27FC236}">
                <a16:creationId xmlns:a16="http://schemas.microsoft.com/office/drawing/2014/main" id="{640690CF-B5AE-C94D-97B6-AB5AE5F38942}"/>
              </a:ext>
            </a:extLst>
          </p:cNvPr>
          <p:cNvSpPr/>
          <p:nvPr/>
        </p:nvSpPr>
        <p:spPr>
          <a:xfrm>
            <a:off x="5459933" y="1022555"/>
            <a:ext cx="2648606" cy="1417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My Application</a:t>
            </a:r>
          </a:p>
        </p:txBody>
      </p:sp>
      <p:sp>
        <p:nvSpPr>
          <p:cNvPr id="13" name="TextBox 12">
            <a:extLst>
              <a:ext uri="{FF2B5EF4-FFF2-40B4-BE49-F238E27FC236}">
                <a16:creationId xmlns:a16="http://schemas.microsoft.com/office/drawing/2014/main" id="{67D021C1-F908-374D-AD2D-6E8EC85EFB3A}"/>
              </a:ext>
            </a:extLst>
          </p:cNvPr>
          <p:cNvSpPr txBox="1"/>
          <p:nvPr/>
        </p:nvSpPr>
        <p:spPr>
          <a:xfrm>
            <a:off x="5206719" y="162397"/>
            <a:ext cx="3155031" cy="830997"/>
          </a:xfrm>
          <a:prstGeom prst="rect">
            <a:avLst/>
          </a:prstGeom>
          <a:noFill/>
        </p:spPr>
        <p:txBody>
          <a:bodyPr wrap="none" rtlCol="0">
            <a:spAutoFit/>
          </a:bodyPr>
          <a:lstStyle/>
          <a:p>
            <a:r>
              <a:rPr lang="en-US" sz="1200" dirty="0" err="1"/>
              <a:t>Đ</a:t>
            </a:r>
            <a:r>
              <a:rPr lang="en-VN" sz="1200" dirty="0"/>
              <a:t>ể hiển thị ảnh, ứng dụng phải sử dụng thẻ img</a:t>
            </a:r>
          </a:p>
          <a:p>
            <a:r>
              <a:rPr lang="en-VN" sz="1200" dirty="0"/>
              <a:t>&lt;img src =“…”&gt;</a:t>
            </a:r>
          </a:p>
          <a:p>
            <a:r>
              <a:rPr lang="en-US" sz="1200" dirty="0"/>
              <a:t>T</a:t>
            </a:r>
            <a:r>
              <a:rPr lang="en-VN" sz="1200" dirty="0"/>
              <a:t>rong thuộc tính src của thẻ img, ứng dụng cần</a:t>
            </a:r>
          </a:p>
          <a:p>
            <a:r>
              <a:rPr lang="en-VN" sz="1200" dirty="0"/>
              <a:t>một đường tới ảnh mà ứng dụng được phép</a:t>
            </a:r>
          </a:p>
        </p:txBody>
      </p:sp>
      <p:sp>
        <p:nvSpPr>
          <p:cNvPr id="14" name="Snip and Round Single Corner Rectangle 13">
            <a:extLst>
              <a:ext uri="{FF2B5EF4-FFF2-40B4-BE49-F238E27FC236}">
                <a16:creationId xmlns:a16="http://schemas.microsoft.com/office/drawing/2014/main" id="{1D3DEF99-08A5-8946-90E1-286C5A2C67C0}"/>
              </a:ext>
            </a:extLst>
          </p:cNvPr>
          <p:cNvSpPr/>
          <p:nvPr/>
        </p:nvSpPr>
        <p:spPr>
          <a:xfrm>
            <a:off x="9848190" y="1247947"/>
            <a:ext cx="1739651" cy="872359"/>
          </a:xfrm>
          <a:prstGeom prst="snip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AnhCuaToi</a:t>
            </a:r>
          </a:p>
          <a:p>
            <a:pPr algn="ctr"/>
            <a:r>
              <a:rPr lang="en-VN" sz="1200" dirty="0"/>
              <a:t>&lt; thư mục ứng dụng có </a:t>
            </a:r>
          </a:p>
          <a:p>
            <a:pPr algn="ctr"/>
            <a:r>
              <a:rPr lang="en-US" sz="1200" dirty="0"/>
              <a:t>Q</a:t>
            </a:r>
            <a:r>
              <a:rPr lang="en-VN" sz="1200" dirty="0"/>
              <a:t>uyền truy cập&gt;</a:t>
            </a:r>
          </a:p>
        </p:txBody>
      </p:sp>
      <p:sp>
        <p:nvSpPr>
          <p:cNvPr id="15" name="TextBox 14">
            <a:extLst>
              <a:ext uri="{FF2B5EF4-FFF2-40B4-BE49-F238E27FC236}">
                <a16:creationId xmlns:a16="http://schemas.microsoft.com/office/drawing/2014/main" id="{86614399-8B26-D44E-9B35-465AAF19A032}"/>
              </a:ext>
            </a:extLst>
          </p:cNvPr>
          <p:cNvSpPr txBox="1"/>
          <p:nvPr/>
        </p:nvSpPr>
        <p:spPr>
          <a:xfrm>
            <a:off x="9256842" y="487326"/>
            <a:ext cx="2822311" cy="646331"/>
          </a:xfrm>
          <a:prstGeom prst="rect">
            <a:avLst/>
          </a:prstGeom>
          <a:noFill/>
        </p:spPr>
        <p:txBody>
          <a:bodyPr wrap="none" rtlCol="0">
            <a:spAutoFit/>
          </a:bodyPr>
          <a:lstStyle/>
          <a:p>
            <a:r>
              <a:rPr lang="en-VN" sz="1200" dirty="0"/>
              <a:t>Bản chất của upload file &lt;theo thuyết NA&gt;</a:t>
            </a:r>
          </a:p>
          <a:p>
            <a:r>
              <a:rPr lang="en-US" sz="1200" dirty="0"/>
              <a:t>l</a:t>
            </a:r>
            <a:r>
              <a:rPr lang="en-VN" sz="1200" dirty="0"/>
              <a:t>à việc App coppy file đến một thư mục</a:t>
            </a:r>
          </a:p>
          <a:p>
            <a:r>
              <a:rPr lang="en-US" sz="1200" dirty="0"/>
              <a:t>m</a:t>
            </a:r>
            <a:r>
              <a:rPr lang="en-VN" sz="1200" dirty="0"/>
              <a:t>à App được quyền truy cập  </a:t>
            </a:r>
          </a:p>
        </p:txBody>
      </p:sp>
      <p:cxnSp>
        <p:nvCxnSpPr>
          <p:cNvPr id="17" name="Curved Connector 16">
            <a:extLst>
              <a:ext uri="{FF2B5EF4-FFF2-40B4-BE49-F238E27FC236}">
                <a16:creationId xmlns:a16="http://schemas.microsoft.com/office/drawing/2014/main" id="{732153B6-0F9A-AA46-AD4A-40C30C6ADC13}"/>
              </a:ext>
            </a:extLst>
          </p:cNvPr>
          <p:cNvCxnSpPr>
            <a:cxnSpLocks/>
            <a:stCxn id="6" idx="3"/>
            <a:endCxn id="12" idx="1"/>
          </p:cNvCxnSpPr>
          <p:nvPr/>
        </p:nvCxnSpPr>
        <p:spPr>
          <a:xfrm>
            <a:off x="2717579" y="1731424"/>
            <a:ext cx="2742354" cy="12700"/>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80F88375-3D0E-884F-B293-92A0C4F8772F}"/>
              </a:ext>
            </a:extLst>
          </p:cNvPr>
          <p:cNvCxnSpPr>
            <a:cxnSpLocks/>
          </p:cNvCxnSpPr>
          <p:nvPr/>
        </p:nvCxnSpPr>
        <p:spPr>
          <a:xfrm flipV="1">
            <a:off x="2178385" y="2335949"/>
            <a:ext cx="3313109" cy="1669584"/>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C3D5651-E3F4-4D4C-AC77-53262A4F3DB6}"/>
              </a:ext>
            </a:extLst>
          </p:cNvPr>
          <p:cNvSpPr txBox="1"/>
          <p:nvPr/>
        </p:nvSpPr>
        <p:spPr>
          <a:xfrm>
            <a:off x="4546633" y="1835870"/>
            <a:ext cx="861133" cy="369332"/>
          </a:xfrm>
          <a:prstGeom prst="rect">
            <a:avLst/>
          </a:prstGeom>
          <a:noFill/>
        </p:spPr>
        <p:txBody>
          <a:bodyPr wrap="none" rtlCol="0">
            <a:spAutoFit/>
          </a:bodyPr>
          <a:lstStyle/>
          <a:p>
            <a:r>
              <a:rPr lang="en-VN" i="1" u="sng" dirty="0">
                <a:solidFill>
                  <a:srgbClr val="FF0000"/>
                </a:solidFill>
              </a:rPr>
              <a:t>Upload</a:t>
            </a:r>
          </a:p>
        </p:txBody>
      </p:sp>
      <p:cxnSp>
        <p:nvCxnSpPr>
          <p:cNvPr id="24" name="Curved Connector 23">
            <a:extLst>
              <a:ext uri="{FF2B5EF4-FFF2-40B4-BE49-F238E27FC236}">
                <a16:creationId xmlns:a16="http://schemas.microsoft.com/office/drawing/2014/main" id="{F711BE07-CB0F-4842-B2CE-91F1D50A5F32}"/>
              </a:ext>
            </a:extLst>
          </p:cNvPr>
          <p:cNvCxnSpPr>
            <a:cxnSpLocks/>
            <a:stCxn id="12" idx="3"/>
            <a:endCxn id="14" idx="2"/>
          </p:cNvCxnSpPr>
          <p:nvPr/>
        </p:nvCxnSpPr>
        <p:spPr>
          <a:xfrm flipV="1">
            <a:off x="8108539" y="1684127"/>
            <a:ext cx="1739651" cy="47297"/>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F1EF3B54-CC06-6540-B2D1-BD8685F8B612}"/>
              </a:ext>
            </a:extLst>
          </p:cNvPr>
          <p:cNvCxnSpPr>
            <a:cxnSpLocks/>
          </p:cNvCxnSpPr>
          <p:nvPr/>
        </p:nvCxnSpPr>
        <p:spPr>
          <a:xfrm flipV="1">
            <a:off x="8108539" y="1987700"/>
            <a:ext cx="1739652" cy="91808"/>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7" name="Folded Corner 36">
            <a:extLst>
              <a:ext uri="{FF2B5EF4-FFF2-40B4-BE49-F238E27FC236}">
                <a16:creationId xmlns:a16="http://schemas.microsoft.com/office/drawing/2014/main" id="{26E28FA2-1112-EC4F-AC9E-FC40C9F9C2B7}"/>
              </a:ext>
            </a:extLst>
          </p:cNvPr>
          <p:cNvSpPr/>
          <p:nvPr/>
        </p:nvSpPr>
        <p:spPr>
          <a:xfrm>
            <a:off x="5722691" y="3960720"/>
            <a:ext cx="2123089" cy="1916245"/>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a:p>
            <a:pPr algn="ctr"/>
            <a:r>
              <a:rPr lang="en-VN" dirty="0"/>
              <a:t>HTML </a:t>
            </a:r>
          </a:p>
          <a:p>
            <a:pPr algn="ctr"/>
            <a:endParaRPr lang="en-VN" dirty="0"/>
          </a:p>
          <a:p>
            <a:pPr algn="ctr"/>
            <a:endParaRPr lang="en-VN" dirty="0"/>
          </a:p>
          <a:p>
            <a:pPr algn="ctr"/>
            <a:r>
              <a:rPr lang="en-VN" sz="1200" dirty="0"/>
              <a:t>&lt;img src = “abc/xe.png”&gt;</a:t>
            </a:r>
          </a:p>
          <a:p>
            <a:pPr algn="ctr"/>
            <a:r>
              <a:rPr lang="en-VN" sz="1200" dirty="0"/>
              <a:t>&lt;img src = “abc/nhuanh.png”&gt;</a:t>
            </a:r>
          </a:p>
          <a:p>
            <a:pPr algn="ctr"/>
            <a:endParaRPr lang="en-VN" sz="1200" dirty="0"/>
          </a:p>
        </p:txBody>
      </p:sp>
      <p:cxnSp>
        <p:nvCxnSpPr>
          <p:cNvPr id="39" name="Curved Connector 38">
            <a:extLst>
              <a:ext uri="{FF2B5EF4-FFF2-40B4-BE49-F238E27FC236}">
                <a16:creationId xmlns:a16="http://schemas.microsoft.com/office/drawing/2014/main" id="{DD066A43-2B7E-7C45-8252-EAB85CD6EF31}"/>
              </a:ext>
            </a:extLst>
          </p:cNvPr>
          <p:cNvCxnSpPr>
            <a:cxnSpLocks/>
            <a:endCxn id="37" idx="0"/>
          </p:cNvCxnSpPr>
          <p:nvPr/>
        </p:nvCxnSpPr>
        <p:spPr>
          <a:xfrm rot="16200000" flipH="1">
            <a:off x="5896970" y="3073454"/>
            <a:ext cx="1506710" cy="267822"/>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2" name="Curved Connector 41">
            <a:extLst>
              <a:ext uri="{FF2B5EF4-FFF2-40B4-BE49-F238E27FC236}">
                <a16:creationId xmlns:a16="http://schemas.microsoft.com/office/drawing/2014/main" id="{DFBCD36D-823B-094D-B5FB-FF5310B4DC94}"/>
              </a:ext>
            </a:extLst>
          </p:cNvPr>
          <p:cNvCxnSpPr>
            <a:cxnSpLocks/>
          </p:cNvCxnSpPr>
          <p:nvPr/>
        </p:nvCxnSpPr>
        <p:spPr>
          <a:xfrm rot="5400000">
            <a:off x="6286973" y="3079637"/>
            <a:ext cx="1520427" cy="241738"/>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56134872-B780-4B4D-9B07-EC261DB1A377}"/>
              </a:ext>
            </a:extLst>
          </p:cNvPr>
          <p:cNvSpPr txBox="1"/>
          <p:nvPr/>
        </p:nvSpPr>
        <p:spPr>
          <a:xfrm>
            <a:off x="8299716" y="2269343"/>
            <a:ext cx="3892283" cy="1569660"/>
          </a:xfrm>
          <a:prstGeom prst="rect">
            <a:avLst/>
          </a:prstGeom>
          <a:noFill/>
        </p:spPr>
        <p:txBody>
          <a:bodyPr wrap="square" rtlCol="0">
            <a:spAutoFit/>
          </a:bodyPr>
          <a:lstStyle/>
          <a:p>
            <a:r>
              <a:rPr lang="en-US" sz="1200" dirty="0" err="1"/>
              <a:t>Mỗi</a:t>
            </a:r>
            <a:r>
              <a:rPr lang="en-US" sz="1200" dirty="0"/>
              <a:t> </a:t>
            </a:r>
            <a:r>
              <a:rPr lang="en-US" sz="1200" dirty="0" err="1"/>
              <a:t>khi</a:t>
            </a:r>
            <a:r>
              <a:rPr lang="en-US" sz="1200" dirty="0"/>
              <a:t> </a:t>
            </a:r>
            <a:r>
              <a:rPr lang="en-US" sz="1200" dirty="0" err="1"/>
              <a:t>cần</a:t>
            </a:r>
            <a:r>
              <a:rPr lang="en-US" sz="1200" dirty="0"/>
              <a:t>, file HTML </a:t>
            </a:r>
            <a:r>
              <a:rPr lang="en-US" sz="1200" dirty="0" err="1"/>
              <a:t>sẽ</a:t>
            </a:r>
            <a:r>
              <a:rPr lang="en-US" sz="1200" dirty="0"/>
              <a:t> </a:t>
            </a:r>
            <a:r>
              <a:rPr lang="en-US" sz="1200" dirty="0" err="1"/>
              <a:t>dẫn</a:t>
            </a:r>
            <a:r>
              <a:rPr lang="en-US" sz="1200" dirty="0"/>
              <a:t> </a:t>
            </a:r>
            <a:r>
              <a:rPr lang="en-US" sz="1200" dirty="0" err="1"/>
              <a:t>ảnh</a:t>
            </a:r>
            <a:r>
              <a:rPr lang="en-US" sz="1200" dirty="0"/>
              <a:t> ra </a:t>
            </a:r>
            <a:r>
              <a:rPr lang="en-US" sz="1200" dirty="0" err="1"/>
              <a:t>từ</a:t>
            </a:r>
            <a:r>
              <a:rPr lang="en-US" sz="1200" dirty="0"/>
              <a:t> </a:t>
            </a:r>
            <a:r>
              <a:rPr lang="en-US" sz="1200" dirty="0" err="1"/>
              <a:t>thư</a:t>
            </a:r>
            <a:r>
              <a:rPr lang="en-US" sz="1200" dirty="0"/>
              <a:t> </a:t>
            </a:r>
            <a:r>
              <a:rPr lang="en-US" sz="1200" dirty="0" err="1"/>
              <a:t>mục</a:t>
            </a:r>
            <a:r>
              <a:rPr lang="en-US" sz="1200" dirty="0"/>
              <a:t> </a:t>
            </a:r>
            <a:r>
              <a:rPr lang="en-US" sz="1200" dirty="0" err="1"/>
              <a:t>AnhCuaToi</a:t>
            </a:r>
            <a:endParaRPr lang="en-US" sz="1200" dirty="0"/>
          </a:p>
          <a:p>
            <a:endParaRPr lang="en-US" sz="1200" dirty="0"/>
          </a:p>
          <a:p>
            <a:r>
              <a:rPr lang="en-US" sz="1200" dirty="0" err="1"/>
              <a:t>Đ</a:t>
            </a:r>
            <a:r>
              <a:rPr lang="en-VN" sz="1200" dirty="0"/>
              <a:t>ể giảm bộ nhớ hao tốn, cơ sở dữ liệu sẽ chỉ lưu tên file.</a:t>
            </a:r>
          </a:p>
          <a:p>
            <a:r>
              <a:rPr lang="en-VN" sz="1200" dirty="0"/>
              <a:t>Ứng dụng để giảm độ dài cú pháp cũng có thể đặt một đường dẫn ảo cho file: thay vì đường dẫn đến thư mục</a:t>
            </a:r>
          </a:p>
          <a:p>
            <a:r>
              <a:rPr lang="en-VN" sz="1200" dirty="0"/>
              <a:t>C/desktop/AnhCuaToi/xe.png, ứng dụng có thể cấu hình để viết thành abc/xe.png. </a:t>
            </a:r>
            <a:r>
              <a:rPr lang="en-US" sz="1200" dirty="0"/>
              <a:t>A</a:t>
            </a:r>
            <a:r>
              <a:rPr lang="en-VN" sz="1200" dirty="0"/>
              <a:t>bc ở đây là một tên gọi ảo do chương trình sinh ra.</a:t>
            </a:r>
          </a:p>
        </p:txBody>
      </p:sp>
    </p:spTree>
    <p:extLst>
      <p:ext uri="{BB962C8B-B14F-4D97-AF65-F5344CB8AC3E}">
        <p14:creationId xmlns:p14="http://schemas.microsoft.com/office/powerpoint/2010/main" val="378618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arn(inVertical)">
                                      <p:cBhvr>
                                        <p:cTn id="15" dur="500"/>
                                        <p:tgtEl>
                                          <p:spTgt spid="10"/>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barn(inVertic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par>
                                <p:cTn id="24" presetID="22" presetClass="entr" presetSubtype="8"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left)">
                                      <p:cBhvr>
                                        <p:cTn id="26" dur="500"/>
                                        <p:tgtEl>
                                          <p:spTgt spid="17"/>
                                        </p:tgtEl>
                                      </p:cBhvr>
                                    </p:animEffect>
                                  </p:childTnLst>
                                </p:cTn>
                              </p:par>
                              <p:par>
                                <p:cTn id="27" presetID="22" presetClass="entr" presetSubtype="8"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barn(inVertical)">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barn(inVertical)">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left)">
                                      <p:cBhvr>
                                        <p:cTn id="44" dur="500"/>
                                        <p:tgtEl>
                                          <p:spTgt spid="24"/>
                                        </p:tgtEl>
                                      </p:cBhvr>
                                    </p:animEffect>
                                  </p:childTnLst>
                                </p:cTn>
                              </p:par>
                              <p:par>
                                <p:cTn id="45" presetID="22" presetClass="entr" presetSubtype="8"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left)">
                                      <p:cBhvr>
                                        <p:cTn id="47" dur="500"/>
                                        <p:tgtEl>
                                          <p:spTgt spid="27"/>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ipe(up)">
                                      <p:cBhvr>
                                        <p:cTn id="55" dur="500"/>
                                        <p:tgtEl>
                                          <p:spTgt spid="39"/>
                                        </p:tgtEl>
                                      </p:cBhvr>
                                    </p:animEffect>
                                  </p:childTnLst>
                                </p:cTn>
                              </p:par>
                              <p:par>
                                <p:cTn id="56" presetID="22" presetClass="entr" presetSubtype="1" fill="hold" nodeType="withEffect">
                                  <p:stCondLst>
                                    <p:cond delay="0"/>
                                  </p:stCondLst>
                                  <p:childTnLst>
                                    <p:set>
                                      <p:cBhvr>
                                        <p:cTn id="57" dur="1" fill="hold">
                                          <p:stCondLst>
                                            <p:cond delay="0"/>
                                          </p:stCondLst>
                                        </p:cTn>
                                        <p:tgtEl>
                                          <p:spTgt spid="42"/>
                                        </p:tgtEl>
                                        <p:attrNameLst>
                                          <p:attrName>style.visibility</p:attrName>
                                        </p:attrNameLst>
                                      </p:cBhvr>
                                      <p:to>
                                        <p:strVal val="visible"/>
                                      </p:to>
                                    </p:set>
                                    <p:animEffect transition="in" filter="wipe(up)">
                                      <p:cBhvr>
                                        <p:cTn id="58" dur="500"/>
                                        <p:tgtEl>
                                          <p:spTgt spid="42"/>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wipe(up)">
                                      <p:cBhvr>
                                        <p:cTn id="61" dur="500"/>
                                        <p:tgtEl>
                                          <p:spTgt spid="37"/>
                                        </p:tgtEl>
                                      </p:cBhvr>
                                    </p:animEffect>
                                  </p:childTnLst>
                                </p:cTn>
                              </p:par>
                              <p:par>
                                <p:cTn id="62" presetID="22" presetClass="entr" presetSubtype="1"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Effect transition="in" filter="wipe(up)">
                                      <p:cBhvr>
                                        <p:cTn id="64"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3" grpId="0"/>
      <p:bldP spid="14" grpId="0" animBg="1"/>
      <p:bldP spid="15" grpId="0"/>
      <p:bldP spid="23" grpId="0"/>
      <p:bldP spid="37" grpId="0" animBg="1"/>
      <p:bldP spid="4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CFC62C5-0EBD-C744-A3E5-2E493A9C04EC}"/>
              </a:ext>
            </a:extLst>
          </p:cNvPr>
          <p:cNvSpPr/>
          <p:nvPr/>
        </p:nvSpPr>
        <p:spPr>
          <a:xfrm>
            <a:off x="1111182" y="4021150"/>
            <a:ext cx="1828800" cy="9537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MyApplication</a:t>
            </a:r>
          </a:p>
        </p:txBody>
      </p:sp>
      <p:sp>
        <p:nvSpPr>
          <p:cNvPr id="5" name="Oval 4">
            <a:extLst>
              <a:ext uri="{FF2B5EF4-FFF2-40B4-BE49-F238E27FC236}">
                <a16:creationId xmlns:a16="http://schemas.microsoft.com/office/drawing/2014/main" id="{1D70E943-0A5D-214E-884E-8C18CC39BC8E}"/>
              </a:ext>
            </a:extLst>
          </p:cNvPr>
          <p:cNvSpPr/>
          <p:nvPr/>
        </p:nvSpPr>
        <p:spPr>
          <a:xfrm>
            <a:off x="160230" y="2298048"/>
            <a:ext cx="1297858" cy="6980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@Entity</a:t>
            </a:r>
          </a:p>
          <a:p>
            <a:pPr algn="ctr"/>
            <a:r>
              <a:rPr lang="en-VN" sz="1400" dirty="0"/>
              <a:t>Product</a:t>
            </a:r>
          </a:p>
        </p:txBody>
      </p:sp>
      <p:sp>
        <p:nvSpPr>
          <p:cNvPr id="6" name="Oval 5">
            <a:extLst>
              <a:ext uri="{FF2B5EF4-FFF2-40B4-BE49-F238E27FC236}">
                <a16:creationId xmlns:a16="http://schemas.microsoft.com/office/drawing/2014/main" id="{FFB0EC78-E20F-CF4B-8F6E-62CC75C6BBE0}"/>
              </a:ext>
            </a:extLst>
          </p:cNvPr>
          <p:cNvSpPr/>
          <p:nvPr/>
        </p:nvSpPr>
        <p:spPr>
          <a:xfrm>
            <a:off x="117662" y="5805948"/>
            <a:ext cx="1297858" cy="6980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@Entity</a:t>
            </a:r>
          </a:p>
          <a:p>
            <a:pPr algn="ctr"/>
            <a:r>
              <a:rPr lang="en-VN" sz="1400" dirty="0"/>
              <a:t>Customer</a:t>
            </a:r>
          </a:p>
        </p:txBody>
      </p:sp>
      <p:sp>
        <p:nvSpPr>
          <p:cNvPr id="8" name="Rectangle 7">
            <a:extLst>
              <a:ext uri="{FF2B5EF4-FFF2-40B4-BE49-F238E27FC236}">
                <a16:creationId xmlns:a16="http://schemas.microsoft.com/office/drawing/2014/main" id="{65CFB30C-EE13-A54A-8CFE-253DC462018F}"/>
              </a:ext>
            </a:extLst>
          </p:cNvPr>
          <p:cNvSpPr/>
          <p:nvPr/>
        </p:nvSpPr>
        <p:spPr>
          <a:xfrm>
            <a:off x="4527164" y="1"/>
            <a:ext cx="5043949" cy="6857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4" name="Oval 13">
            <a:extLst>
              <a:ext uri="{FF2B5EF4-FFF2-40B4-BE49-F238E27FC236}">
                <a16:creationId xmlns:a16="http://schemas.microsoft.com/office/drawing/2014/main" id="{2ECB702D-1AEC-744E-9D14-2CE95051D09C}"/>
              </a:ext>
            </a:extLst>
          </p:cNvPr>
          <p:cNvSpPr/>
          <p:nvPr/>
        </p:nvSpPr>
        <p:spPr>
          <a:xfrm>
            <a:off x="10068233" y="2588340"/>
            <a:ext cx="1514167" cy="727587"/>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Database</a:t>
            </a:r>
          </a:p>
        </p:txBody>
      </p:sp>
      <p:sp>
        <p:nvSpPr>
          <p:cNvPr id="16" name="Rounded Rectangle 15">
            <a:extLst>
              <a:ext uri="{FF2B5EF4-FFF2-40B4-BE49-F238E27FC236}">
                <a16:creationId xmlns:a16="http://schemas.microsoft.com/office/drawing/2014/main" id="{E1A9274A-9E7C-3F41-BA76-B4146323D23C}"/>
              </a:ext>
            </a:extLst>
          </p:cNvPr>
          <p:cNvSpPr/>
          <p:nvPr/>
        </p:nvSpPr>
        <p:spPr>
          <a:xfrm>
            <a:off x="10854812" y="3542073"/>
            <a:ext cx="1233948" cy="48669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customer</a:t>
            </a:r>
          </a:p>
        </p:txBody>
      </p:sp>
      <p:sp>
        <p:nvSpPr>
          <p:cNvPr id="17" name="Rounded Rectangle 16">
            <a:extLst>
              <a:ext uri="{FF2B5EF4-FFF2-40B4-BE49-F238E27FC236}">
                <a16:creationId xmlns:a16="http://schemas.microsoft.com/office/drawing/2014/main" id="{32A71C1A-E468-954E-8CCA-28550E667E5F}"/>
              </a:ext>
            </a:extLst>
          </p:cNvPr>
          <p:cNvSpPr/>
          <p:nvPr/>
        </p:nvSpPr>
        <p:spPr>
          <a:xfrm>
            <a:off x="10854813" y="1777181"/>
            <a:ext cx="1233948" cy="48669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t>
            </a:r>
            <a:r>
              <a:rPr lang="en-VN" sz="1400" dirty="0"/>
              <a:t>roduct</a:t>
            </a:r>
          </a:p>
        </p:txBody>
      </p:sp>
      <p:sp>
        <p:nvSpPr>
          <p:cNvPr id="19" name="Rounded Rectangle 18">
            <a:extLst>
              <a:ext uri="{FF2B5EF4-FFF2-40B4-BE49-F238E27FC236}">
                <a16:creationId xmlns:a16="http://schemas.microsoft.com/office/drawing/2014/main" id="{0D87EF11-D2F0-0D40-B0EF-E895A86EA80E}"/>
              </a:ext>
            </a:extLst>
          </p:cNvPr>
          <p:cNvSpPr/>
          <p:nvPr/>
        </p:nvSpPr>
        <p:spPr>
          <a:xfrm>
            <a:off x="4916129" y="993058"/>
            <a:ext cx="1327354" cy="530941"/>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rgbClr val="FF0000"/>
                </a:solidFill>
              </a:rPr>
              <a:t>Configuration</a:t>
            </a:r>
          </a:p>
        </p:txBody>
      </p:sp>
      <p:sp>
        <p:nvSpPr>
          <p:cNvPr id="21" name="Round Diagonal Corner Rectangle 20">
            <a:extLst>
              <a:ext uri="{FF2B5EF4-FFF2-40B4-BE49-F238E27FC236}">
                <a16:creationId xmlns:a16="http://schemas.microsoft.com/office/drawing/2014/main" id="{8D72A5A7-875F-E14B-8AF1-6EACAC7FB4E0}"/>
              </a:ext>
            </a:extLst>
          </p:cNvPr>
          <p:cNvSpPr/>
          <p:nvPr/>
        </p:nvSpPr>
        <p:spPr>
          <a:xfrm>
            <a:off x="4916129" y="2015613"/>
            <a:ext cx="1327354" cy="454742"/>
          </a:xfrm>
          <a:prstGeom prst="round2Diag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solidFill>
                  <a:schemeClr val="tx1"/>
                </a:solidFill>
              </a:rPr>
              <a:t>sessionFactory</a:t>
            </a:r>
          </a:p>
        </p:txBody>
      </p:sp>
      <p:sp>
        <p:nvSpPr>
          <p:cNvPr id="25" name="Rounded Rectangle 24">
            <a:extLst>
              <a:ext uri="{FF2B5EF4-FFF2-40B4-BE49-F238E27FC236}">
                <a16:creationId xmlns:a16="http://schemas.microsoft.com/office/drawing/2014/main" id="{B948AFEF-A413-AE42-9BFE-2EE6B546C7BF}"/>
              </a:ext>
            </a:extLst>
          </p:cNvPr>
          <p:cNvSpPr/>
          <p:nvPr/>
        </p:nvSpPr>
        <p:spPr>
          <a:xfrm>
            <a:off x="6903455" y="6070604"/>
            <a:ext cx="1415846" cy="580103"/>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Cache</a:t>
            </a:r>
          </a:p>
        </p:txBody>
      </p:sp>
      <p:sp>
        <p:nvSpPr>
          <p:cNvPr id="27" name="Round Diagonal Corner Rectangle 26">
            <a:extLst>
              <a:ext uri="{FF2B5EF4-FFF2-40B4-BE49-F238E27FC236}">
                <a16:creationId xmlns:a16="http://schemas.microsoft.com/office/drawing/2014/main" id="{FFF12BCF-F332-4F49-8EEC-63E273E1DCDD}"/>
              </a:ext>
            </a:extLst>
          </p:cNvPr>
          <p:cNvSpPr/>
          <p:nvPr/>
        </p:nvSpPr>
        <p:spPr>
          <a:xfrm>
            <a:off x="7020017" y="2996138"/>
            <a:ext cx="1504336" cy="363793"/>
          </a:xfrm>
          <a:prstGeom prst="round2Diag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ln w="0"/>
                <a:solidFill>
                  <a:sysClr val="windowText" lastClr="000000"/>
                </a:solidFill>
                <a:effectLst>
                  <a:outerShdw blurRad="38100" dist="19050" dir="2700000" algn="tl" rotWithShape="0">
                    <a:schemeClr val="dk1">
                      <a:alpha val="40000"/>
                    </a:schemeClr>
                  </a:outerShdw>
                </a:effectLst>
              </a:rPr>
              <a:t>session</a:t>
            </a:r>
          </a:p>
        </p:txBody>
      </p:sp>
      <p:sp>
        <p:nvSpPr>
          <p:cNvPr id="28" name="Round Diagonal Corner Rectangle 27">
            <a:extLst>
              <a:ext uri="{FF2B5EF4-FFF2-40B4-BE49-F238E27FC236}">
                <a16:creationId xmlns:a16="http://schemas.microsoft.com/office/drawing/2014/main" id="{FBBEDE5D-AE49-4749-948E-3A18C5BE7BE7}"/>
              </a:ext>
            </a:extLst>
          </p:cNvPr>
          <p:cNvSpPr/>
          <p:nvPr/>
        </p:nvSpPr>
        <p:spPr>
          <a:xfrm>
            <a:off x="6903455" y="4878035"/>
            <a:ext cx="1504336" cy="363793"/>
          </a:xfrm>
          <a:prstGeom prst="round2Diag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solidFill>
                  <a:sysClr val="windowText" lastClr="000000"/>
                </a:solidFill>
              </a:rPr>
              <a:t>session</a:t>
            </a:r>
          </a:p>
        </p:txBody>
      </p:sp>
      <p:cxnSp>
        <p:nvCxnSpPr>
          <p:cNvPr id="30" name="Straight Connector 29">
            <a:extLst>
              <a:ext uri="{FF2B5EF4-FFF2-40B4-BE49-F238E27FC236}">
                <a16:creationId xmlns:a16="http://schemas.microsoft.com/office/drawing/2014/main" id="{65CD8239-64A7-0048-AE3B-E56C179228A4}"/>
              </a:ext>
            </a:extLst>
          </p:cNvPr>
          <p:cNvCxnSpPr>
            <a:cxnSpLocks/>
            <a:stCxn id="4" idx="0"/>
            <a:endCxn id="5" idx="6"/>
          </p:cNvCxnSpPr>
          <p:nvPr/>
        </p:nvCxnSpPr>
        <p:spPr>
          <a:xfrm flipH="1" flipV="1">
            <a:off x="1458088" y="2647093"/>
            <a:ext cx="567494" cy="1374057"/>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425048F-D8D6-B045-BF68-ACE3F0B26D70}"/>
              </a:ext>
            </a:extLst>
          </p:cNvPr>
          <p:cNvCxnSpPr>
            <a:cxnSpLocks/>
            <a:stCxn id="4" idx="2"/>
            <a:endCxn id="6" idx="6"/>
          </p:cNvCxnSpPr>
          <p:nvPr/>
        </p:nvCxnSpPr>
        <p:spPr>
          <a:xfrm flipH="1">
            <a:off x="1415520" y="4974879"/>
            <a:ext cx="610062" cy="11801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8FDFA60C-52CC-2943-BAE3-627A39767291}"/>
              </a:ext>
            </a:extLst>
          </p:cNvPr>
          <p:cNvCxnSpPr>
            <a:cxnSpLocks/>
            <a:stCxn id="4" idx="0"/>
            <a:endCxn id="75" idx="3"/>
          </p:cNvCxnSpPr>
          <p:nvPr/>
        </p:nvCxnSpPr>
        <p:spPr>
          <a:xfrm rot="5400000" flipH="1" flipV="1">
            <a:off x="1900381" y="1385913"/>
            <a:ext cx="2760439" cy="2510037"/>
          </a:xfrm>
          <a:prstGeom prst="curvedConnector4">
            <a:avLst>
              <a:gd name="adj1" fmla="val 99978"/>
              <a:gd name="adj2" fmla="val 1048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E8C2DA2-A144-E145-9C86-C49F0550A9DA}"/>
              </a:ext>
            </a:extLst>
          </p:cNvPr>
          <p:cNvSpPr txBox="1"/>
          <p:nvPr/>
        </p:nvSpPr>
        <p:spPr>
          <a:xfrm>
            <a:off x="2590884" y="3220212"/>
            <a:ext cx="2016514" cy="276999"/>
          </a:xfrm>
          <a:prstGeom prst="rect">
            <a:avLst/>
          </a:prstGeom>
          <a:noFill/>
        </p:spPr>
        <p:txBody>
          <a:bodyPr wrap="none" rtlCol="0">
            <a:spAutoFit/>
          </a:bodyPr>
          <a:lstStyle/>
          <a:p>
            <a:r>
              <a:rPr lang="en-US" sz="1200" dirty="0" err="1"/>
              <a:t>productService</a:t>
            </a:r>
            <a:r>
              <a:rPr lang="en-US" sz="1200" dirty="0"/>
              <a:t>: add(product)</a:t>
            </a:r>
            <a:endParaRPr lang="en-VN" sz="1200" dirty="0"/>
          </a:p>
        </p:txBody>
      </p:sp>
      <p:sp>
        <p:nvSpPr>
          <p:cNvPr id="39" name="TextBox 38">
            <a:extLst>
              <a:ext uri="{FF2B5EF4-FFF2-40B4-BE49-F238E27FC236}">
                <a16:creationId xmlns:a16="http://schemas.microsoft.com/office/drawing/2014/main" id="{2ED86C82-152D-8D4D-A7E0-30671ABABA61}"/>
              </a:ext>
            </a:extLst>
          </p:cNvPr>
          <p:cNvSpPr txBox="1"/>
          <p:nvPr/>
        </p:nvSpPr>
        <p:spPr>
          <a:xfrm>
            <a:off x="6095996" y="82103"/>
            <a:ext cx="3352379" cy="400110"/>
          </a:xfrm>
          <a:prstGeom prst="rect">
            <a:avLst/>
          </a:prstGeom>
          <a:noFill/>
        </p:spPr>
        <p:txBody>
          <a:bodyPr wrap="square" rtlCol="0">
            <a:spAutoFit/>
          </a:bodyPr>
          <a:lstStyle/>
          <a:p>
            <a:r>
              <a:rPr lang="en-VN" sz="1000" dirty="0">
                <a:solidFill>
                  <a:schemeClr val="bg1"/>
                </a:solidFill>
              </a:rPr>
              <a:t>Configuration là đối tượng để cấu hình hibernate (file xml là cung cấp </a:t>
            </a:r>
            <a:r>
              <a:rPr lang="en-US" sz="1000" dirty="0">
                <a:solidFill>
                  <a:schemeClr val="bg1"/>
                </a:solidFill>
              </a:rPr>
              <a:t>t</a:t>
            </a:r>
            <a:r>
              <a:rPr lang="en-VN" sz="1000" dirty="0">
                <a:solidFill>
                  <a:schemeClr val="bg1"/>
                </a:solidFill>
              </a:rPr>
              <a:t>hông số để đối tượng này cấu hình) và làm 3 việc:</a:t>
            </a:r>
          </a:p>
        </p:txBody>
      </p:sp>
      <p:cxnSp>
        <p:nvCxnSpPr>
          <p:cNvPr id="40" name="Curved Connector 39">
            <a:extLst>
              <a:ext uri="{FF2B5EF4-FFF2-40B4-BE49-F238E27FC236}">
                <a16:creationId xmlns:a16="http://schemas.microsoft.com/office/drawing/2014/main" id="{3D0B4F50-1AF4-104C-8194-E9CF739E1830}"/>
              </a:ext>
            </a:extLst>
          </p:cNvPr>
          <p:cNvCxnSpPr>
            <a:cxnSpLocks/>
            <a:stCxn id="19" idx="3"/>
          </p:cNvCxnSpPr>
          <p:nvPr/>
        </p:nvCxnSpPr>
        <p:spPr>
          <a:xfrm>
            <a:off x="6243483" y="1258529"/>
            <a:ext cx="3824750" cy="1698659"/>
          </a:xfrm>
          <a:prstGeom prst="curvedConnector3">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urved Connector 41">
            <a:extLst>
              <a:ext uri="{FF2B5EF4-FFF2-40B4-BE49-F238E27FC236}">
                <a16:creationId xmlns:a16="http://schemas.microsoft.com/office/drawing/2014/main" id="{3DBF91ED-A330-0F4A-BB4A-0FFC37316AEB}"/>
              </a:ext>
            </a:extLst>
          </p:cNvPr>
          <p:cNvCxnSpPr>
            <a:cxnSpLocks/>
            <a:stCxn id="14" idx="0"/>
            <a:endCxn id="17" idx="2"/>
          </p:cNvCxnSpPr>
          <p:nvPr/>
        </p:nvCxnSpPr>
        <p:spPr>
          <a:xfrm rot="5400000" flipH="1" flipV="1">
            <a:off x="10986321" y="2102874"/>
            <a:ext cx="324463" cy="646470"/>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urved Connector 44">
            <a:extLst>
              <a:ext uri="{FF2B5EF4-FFF2-40B4-BE49-F238E27FC236}">
                <a16:creationId xmlns:a16="http://schemas.microsoft.com/office/drawing/2014/main" id="{3976BF07-F46F-2943-A6AA-436FCC7194FD}"/>
              </a:ext>
            </a:extLst>
          </p:cNvPr>
          <p:cNvCxnSpPr>
            <a:cxnSpLocks/>
            <a:stCxn id="14" idx="4"/>
            <a:endCxn id="16" idx="0"/>
          </p:cNvCxnSpPr>
          <p:nvPr/>
        </p:nvCxnSpPr>
        <p:spPr>
          <a:xfrm rot="16200000" flipH="1">
            <a:off x="11035478" y="3105765"/>
            <a:ext cx="226146" cy="646469"/>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CF7C7317-30D0-CB4A-A768-DEAA95B31C4C}"/>
              </a:ext>
            </a:extLst>
          </p:cNvPr>
          <p:cNvSpPr txBox="1"/>
          <p:nvPr/>
        </p:nvSpPr>
        <p:spPr>
          <a:xfrm>
            <a:off x="6243483" y="435968"/>
            <a:ext cx="1013419" cy="246221"/>
          </a:xfrm>
          <a:prstGeom prst="rect">
            <a:avLst/>
          </a:prstGeom>
          <a:noFill/>
        </p:spPr>
        <p:txBody>
          <a:bodyPr wrap="none" rtlCol="0">
            <a:spAutoFit/>
          </a:bodyPr>
          <a:lstStyle/>
          <a:p>
            <a:r>
              <a:rPr lang="en-US" sz="1000" dirty="0">
                <a:solidFill>
                  <a:schemeClr val="bg1"/>
                </a:solidFill>
              </a:rPr>
              <a:t>- K</a:t>
            </a:r>
            <a:r>
              <a:rPr lang="en-VN" sz="1000" dirty="0">
                <a:solidFill>
                  <a:schemeClr val="bg1"/>
                </a:solidFill>
              </a:rPr>
              <a:t>ết nối đến db</a:t>
            </a:r>
          </a:p>
        </p:txBody>
      </p:sp>
      <p:sp>
        <p:nvSpPr>
          <p:cNvPr id="50" name="TextBox 49">
            <a:extLst>
              <a:ext uri="{FF2B5EF4-FFF2-40B4-BE49-F238E27FC236}">
                <a16:creationId xmlns:a16="http://schemas.microsoft.com/office/drawing/2014/main" id="{2FAE8896-9BB8-D149-BEB6-B2048866C484}"/>
              </a:ext>
            </a:extLst>
          </p:cNvPr>
          <p:cNvSpPr txBox="1"/>
          <p:nvPr/>
        </p:nvSpPr>
        <p:spPr>
          <a:xfrm>
            <a:off x="6247290" y="612354"/>
            <a:ext cx="3348994" cy="246221"/>
          </a:xfrm>
          <a:prstGeom prst="rect">
            <a:avLst/>
          </a:prstGeom>
          <a:noFill/>
        </p:spPr>
        <p:txBody>
          <a:bodyPr wrap="none" rtlCol="0">
            <a:spAutoFit/>
          </a:bodyPr>
          <a:lstStyle/>
          <a:p>
            <a:r>
              <a:rPr lang="en-US" sz="1000" dirty="0">
                <a:solidFill>
                  <a:schemeClr val="bg1"/>
                </a:solidFill>
              </a:rPr>
              <a:t>- </a:t>
            </a:r>
            <a:r>
              <a:rPr lang="en-US" sz="1000" dirty="0" err="1">
                <a:solidFill>
                  <a:schemeClr val="bg1"/>
                </a:solidFill>
              </a:rPr>
              <a:t>Tạo</a:t>
            </a:r>
            <a:r>
              <a:rPr lang="en-US" sz="1000" dirty="0">
                <a:solidFill>
                  <a:schemeClr val="bg1"/>
                </a:solidFill>
              </a:rPr>
              <a:t> ra </a:t>
            </a:r>
            <a:r>
              <a:rPr lang="en-US" sz="1000" dirty="0" err="1">
                <a:solidFill>
                  <a:schemeClr val="bg1"/>
                </a:solidFill>
              </a:rPr>
              <a:t>các</a:t>
            </a:r>
            <a:r>
              <a:rPr lang="en-US" sz="1000" dirty="0">
                <a:solidFill>
                  <a:schemeClr val="bg1"/>
                </a:solidFill>
              </a:rPr>
              <a:t> </a:t>
            </a:r>
            <a:r>
              <a:rPr lang="en-US" sz="1000" dirty="0" err="1">
                <a:solidFill>
                  <a:schemeClr val="bg1"/>
                </a:solidFill>
              </a:rPr>
              <a:t>bảng</a:t>
            </a:r>
            <a:r>
              <a:rPr lang="en-US" sz="1000" dirty="0">
                <a:solidFill>
                  <a:schemeClr val="bg1"/>
                </a:solidFill>
              </a:rPr>
              <a:t> </a:t>
            </a:r>
            <a:r>
              <a:rPr lang="en-US" sz="1000" dirty="0" err="1">
                <a:solidFill>
                  <a:schemeClr val="bg1"/>
                </a:solidFill>
              </a:rPr>
              <a:t>trang</a:t>
            </a:r>
            <a:r>
              <a:rPr lang="en-US" sz="1000" dirty="0">
                <a:solidFill>
                  <a:schemeClr val="bg1"/>
                </a:solidFill>
              </a:rPr>
              <a:t> </a:t>
            </a:r>
            <a:r>
              <a:rPr lang="en-US" sz="1000" dirty="0" err="1">
                <a:solidFill>
                  <a:schemeClr val="bg1"/>
                </a:solidFill>
              </a:rPr>
              <a:t>db</a:t>
            </a:r>
            <a:r>
              <a:rPr lang="en-US" sz="1000" dirty="0">
                <a:solidFill>
                  <a:schemeClr val="bg1"/>
                </a:solidFill>
              </a:rPr>
              <a:t> </a:t>
            </a:r>
            <a:r>
              <a:rPr lang="en-US" sz="1000" dirty="0" err="1">
                <a:solidFill>
                  <a:schemeClr val="bg1"/>
                </a:solidFill>
              </a:rPr>
              <a:t>từ</a:t>
            </a:r>
            <a:r>
              <a:rPr lang="en-US" sz="1000" dirty="0">
                <a:solidFill>
                  <a:schemeClr val="bg1"/>
                </a:solidFill>
              </a:rPr>
              <a:t> </a:t>
            </a:r>
            <a:r>
              <a:rPr lang="en-US" sz="1000" dirty="0" err="1">
                <a:solidFill>
                  <a:schemeClr val="bg1"/>
                </a:solidFill>
              </a:rPr>
              <a:t>các</a:t>
            </a:r>
            <a:r>
              <a:rPr lang="en-US" sz="1000" dirty="0">
                <a:solidFill>
                  <a:schemeClr val="bg1"/>
                </a:solidFill>
              </a:rPr>
              <a:t> </a:t>
            </a:r>
            <a:r>
              <a:rPr lang="en-US" sz="1000" dirty="0" err="1">
                <a:solidFill>
                  <a:schemeClr val="bg1"/>
                </a:solidFill>
              </a:rPr>
              <a:t>lớp</a:t>
            </a:r>
            <a:r>
              <a:rPr lang="en-US" sz="1000" dirty="0">
                <a:solidFill>
                  <a:schemeClr val="bg1"/>
                </a:solidFill>
              </a:rPr>
              <a:t> </a:t>
            </a:r>
            <a:r>
              <a:rPr lang="en-US" sz="1000" dirty="0" err="1">
                <a:solidFill>
                  <a:schemeClr val="bg1"/>
                </a:solidFill>
              </a:rPr>
              <a:t>được</a:t>
            </a:r>
            <a:r>
              <a:rPr lang="en-US" sz="1000" dirty="0">
                <a:solidFill>
                  <a:schemeClr val="bg1"/>
                </a:solidFill>
              </a:rPr>
              <a:t> </a:t>
            </a:r>
            <a:r>
              <a:rPr lang="en-US" sz="1000" dirty="0" err="1">
                <a:solidFill>
                  <a:schemeClr val="bg1"/>
                </a:solidFill>
              </a:rPr>
              <a:t>đánh</a:t>
            </a:r>
            <a:r>
              <a:rPr lang="en-US" sz="1000" dirty="0">
                <a:solidFill>
                  <a:schemeClr val="bg1"/>
                </a:solidFill>
              </a:rPr>
              <a:t> </a:t>
            </a:r>
            <a:r>
              <a:rPr lang="en-US" sz="1000" dirty="0" err="1">
                <a:solidFill>
                  <a:schemeClr val="bg1"/>
                </a:solidFill>
              </a:rPr>
              <a:t>dấu</a:t>
            </a:r>
            <a:r>
              <a:rPr lang="en-US" sz="1000" dirty="0">
                <a:solidFill>
                  <a:schemeClr val="bg1"/>
                </a:solidFill>
              </a:rPr>
              <a:t> @Entity</a:t>
            </a:r>
            <a:endParaRPr lang="en-VN" sz="1000" dirty="0">
              <a:solidFill>
                <a:schemeClr val="bg1"/>
              </a:solidFill>
            </a:endParaRPr>
          </a:p>
        </p:txBody>
      </p:sp>
      <p:sp>
        <p:nvSpPr>
          <p:cNvPr id="51" name="TextBox 50">
            <a:extLst>
              <a:ext uri="{FF2B5EF4-FFF2-40B4-BE49-F238E27FC236}">
                <a16:creationId xmlns:a16="http://schemas.microsoft.com/office/drawing/2014/main" id="{FDCCB037-0AB1-3143-9BF4-358BF4F410FF}"/>
              </a:ext>
            </a:extLst>
          </p:cNvPr>
          <p:cNvSpPr txBox="1"/>
          <p:nvPr/>
        </p:nvSpPr>
        <p:spPr>
          <a:xfrm>
            <a:off x="6243483" y="800535"/>
            <a:ext cx="1917513" cy="246221"/>
          </a:xfrm>
          <a:prstGeom prst="rect">
            <a:avLst/>
          </a:prstGeom>
          <a:noFill/>
        </p:spPr>
        <p:txBody>
          <a:bodyPr wrap="none" rtlCol="0">
            <a:spAutoFit/>
          </a:bodyPr>
          <a:lstStyle/>
          <a:p>
            <a:r>
              <a:rPr lang="en-US" sz="1000" dirty="0">
                <a:solidFill>
                  <a:schemeClr val="bg1"/>
                </a:solidFill>
              </a:rPr>
              <a:t>- </a:t>
            </a:r>
            <a:r>
              <a:rPr lang="en-US" sz="1000" dirty="0" err="1">
                <a:solidFill>
                  <a:schemeClr val="bg1"/>
                </a:solidFill>
              </a:rPr>
              <a:t>Tạo</a:t>
            </a:r>
            <a:r>
              <a:rPr lang="en-US" sz="1000" dirty="0">
                <a:solidFill>
                  <a:schemeClr val="bg1"/>
                </a:solidFill>
              </a:rPr>
              <a:t> ra </a:t>
            </a:r>
            <a:r>
              <a:rPr lang="en-US" sz="1000" dirty="0" err="1">
                <a:solidFill>
                  <a:schemeClr val="bg1"/>
                </a:solidFill>
              </a:rPr>
              <a:t>đối</a:t>
            </a:r>
            <a:r>
              <a:rPr lang="en-US" sz="1000" dirty="0">
                <a:solidFill>
                  <a:schemeClr val="bg1"/>
                </a:solidFill>
              </a:rPr>
              <a:t> </a:t>
            </a:r>
            <a:r>
              <a:rPr lang="en-US" sz="1000" dirty="0" err="1">
                <a:solidFill>
                  <a:schemeClr val="bg1"/>
                </a:solidFill>
              </a:rPr>
              <a:t>tượng</a:t>
            </a:r>
            <a:r>
              <a:rPr lang="en-US" sz="1000" dirty="0">
                <a:solidFill>
                  <a:schemeClr val="bg1"/>
                </a:solidFill>
              </a:rPr>
              <a:t> </a:t>
            </a:r>
            <a:r>
              <a:rPr lang="en-US" sz="1000" dirty="0" err="1">
                <a:solidFill>
                  <a:schemeClr val="bg1"/>
                </a:solidFill>
              </a:rPr>
              <a:t>sessionFactory</a:t>
            </a:r>
            <a:endParaRPr lang="en-VN" sz="1000" dirty="0">
              <a:solidFill>
                <a:schemeClr val="bg1"/>
              </a:solidFill>
            </a:endParaRPr>
          </a:p>
        </p:txBody>
      </p:sp>
      <p:cxnSp>
        <p:nvCxnSpPr>
          <p:cNvPr id="52" name="Curved Connector 51">
            <a:extLst>
              <a:ext uri="{FF2B5EF4-FFF2-40B4-BE49-F238E27FC236}">
                <a16:creationId xmlns:a16="http://schemas.microsoft.com/office/drawing/2014/main" id="{295DF23B-408A-B24A-9FF4-0EF812D3D04D}"/>
              </a:ext>
            </a:extLst>
          </p:cNvPr>
          <p:cNvCxnSpPr>
            <a:cxnSpLocks/>
            <a:stCxn id="19" idx="2"/>
            <a:endCxn id="21" idx="3"/>
          </p:cNvCxnSpPr>
          <p:nvPr/>
        </p:nvCxnSpPr>
        <p:spPr>
          <a:xfrm rot="5400000">
            <a:off x="5333999" y="1769806"/>
            <a:ext cx="491614" cy="12700"/>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a:extLst>
              <a:ext uri="{FF2B5EF4-FFF2-40B4-BE49-F238E27FC236}">
                <a16:creationId xmlns:a16="http://schemas.microsoft.com/office/drawing/2014/main" id="{A95C665D-0EAE-384A-BD6D-1AE0DCFDBE78}"/>
              </a:ext>
            </a:extLst>
          </p:cNvPr>
          <p:cNvCxnSpPr>
            <a:cxnSpLocks/>
            <a:stCxn id="4" idx="3"/>
            <a:endCxn id="8" idx="1"/>
          </p:cNvCxnSpPr>
          <p:nvPr/>
        </p:nvCxnSpPr>
        <p:spPr>
          <a:xfrm flipV="1">
            <a:off x="2939982" y="3429001"/>
            <a:ext cx="1587182" cy="1069014"/>
          </a:xfrm>
          <a:prstGeom prst="curvedConnector3">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1C351717-C3C9-E14D-8B9D-EE22452420D2}"/>
              </a:ext>
            </a:extLst>
          </p:cNvPr>
          <p:cNvSpPr txBox="1"/>
          <p:nvPr/>
        </p:nvSpPr>
        <p:spPr>
          <a:xfrm>
            <a:off x="3608762" y="1076045"/>
            <a:ext cx="926857" cy="369332"/>
          </a:xfrm>
          <a:prstGeom prst="rect">
            <a:avLst/>
          </a:prstGeom>
          <a:noFill/>
        </p:spPr>
        <p:txBody>
          <a:bodyPr wrap="none" rtlCol="0">
            <a:spAutoFit/>
          </a:bodyPr>
          <a:lstStyle/>
          <a:p>
            <a:r>
              <a:rPr lang="en-US" dirty="0"/>
              <a:t>L</a:t>
            </a:r>
            <a:r>
              <a:rPr lang="en-VN" dirty="0"/>
              <a:t>ần đầu</a:t>
            </a:r>
          </a:p>
        </p:txBody>
      </p:sp>
      <p:cxnSp>
        <p:nvCxnSpPr>
          <p:cNvPr id="87" name="Curved Connector 86">
            <a:extLst>
              <a:ext uri="{FF2B5EF4-FFF2-40B4-BE49-F238E27FC236}">
                <a16:creationId xmlns:a16="http://schemas.microsoft.com/office/drawing/2014/main" id="{D05D9C8B-FBB0-1E49-A822-7508AFA0A3D5}"/>
              </a:ext>
            </a:extLst>
          </p:cNvPr>
          <p:cNvCxnSpPr>
            <a:cxnSpLocks/>
            <a:stCxn id="21" idx="0"/>
            <a:endCxn id="27" idx="2"/>
          </p:cNvCxnSpPr>
          <p:nvPr/>
        </p:nvCxnSpPr>
        <p:spPr>
          <a:xfrm>
            <a:off x="6243483" y="2242984"/>
            <a:ext cx="776534" cy="935051"/>
          </a:xfrm>
          <a:prstGeom prst="curvedConnector3">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DEBFCA9A-B90D-6B4E-9581-844985D3BB2F}"/>
              </a:ext>
            </a:extLst>
          </p:cNvPr>
          <p:cNvSpPr txBox="1"/>
          <p:nvPr/>
        </p:nvSpPr>
        <p:spPr>
          <a:xfrm>
            <a:off x="4544207" y="2525969"/>
            <a:ext cx="1661082" cy="553998"/>
          </a:xfrm>
          <a:prstGeom prst="rect">
            <a:avLst/>
          </a:prstGeom>
          <a:noFill/>
        </p:spPr>
        <p:txBody>
          <a:bodyPr wrap="square" rtlCol="0">
            <a:spAutoFit/>
          </a:bodyPr>
          <a:lstStyle/>
          <a:p>
            <a:r>
              <a:rPr lang="en-VN" sz="1000" dirty="0">
                <a:solidFill>
                  <a:schemeClr val="bg1"/>
                </a:solidFill>
              </a:rPr>
              <a:t>sessionFactory: đối tượng quản lý việc tạo ra session khi cần thao tác với CSDL</a:t>
            </a:r>
          </a:p>
        </p:txBody>
      </p:sp>
      <p:cxnSp>
        <p:nvCxnSpPr>
          <p:cNvPr id="93" name="Curved Connector 92">
            <a:extLst>
              <a:ext uri="{FF2B5EF4-FFF2-40B4-BE49-F238E27FC236}">
                <a16:creationId xmlns:a16="http://schemas.microsoft.com/office/drawing/2014/main" id="{834FD5D5-886B-2A45-9D33-C99067582F8C}"/>
              </a:ext>
            </a:extLst>
          </p:cNvPr>
          <p:cNvCxnSpPr>
            <a:cxnSpLocks/>
            <a:stCxn id="27" idx="1"/>
          </p:cNvCxnSpPr>
          <p:nvPr/>
        </p:nvCxnSpPr>
        <p:spPr>
          <a:xfrm rot="5400000" flipH="1" flipV="1">
            <a:off x="8841610" y="2035123"/>
            <a:ext cx="255382" cy="2394233"/>
          </a:xfrm>
          <a:prstGeom prst="curvedConnector4">
            <a:avLst>
              <a:gd name="adj1" fmla="val -32749"/>
              <a:gd name="adj2" fmla="val 83873"/>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17867E1A-4358-E542-A10B-3F2C250967DE}"/>
              </a:ext>
            </a:extLst>
          </p:cNvPr>
          <p:cNvSpPr txBox="1"/>
          <p:nvPr/>
        </p:nvSpPr>
        <p:spPr>
          <a:xfrm>
            <a:off x="6957751" y="2529979"/>
            <a:ext cx="1661082" cy="400110"/>
          </a:xfrm>
          <a:prstGeom prst="rect">
            <a:avLst/>
          </a:prstGeom>
          <a:noFill/>
        </p:spPr>
        <p:txBody>
          <a:bodyPr wrap="square" rtlCol="0">
            <a:spAutoFit/>
          </a:bodyPr>
          <a:lstStyle/>
          <a:p>
            <a:r>
              <a:rPr lang="en-VN" sz="1000" dirty="0">
                <a:solidFill>
                  <a:schemeClr val="bg1"/>
                </a:solidFill>
              </a:rPr>
              <a:t>session: đối tượng tương tác trực tiếp với CSDL</a:t>
            </a:r>
          </a:p>
        </p:txBody>
      </p:sp>
      <p:sp>
        <p:nvSpPr>
          <p:cNvPr id="97" name="TextBox 96">
            <a:extLst>
              <a:ext uri="{FF2B5EF4-FFF2-40B4-BE49-F238E27FC236}">
                <a16:creationId xmlns:a16="http://schemas.microsoft.com/office/drawing/2014/main" id="{46D3BE4D-22BB-E14F-A2E9-505168A03EE6}"/>
              </a:ext>
            </a:extLst>
          </p:cNvPr>
          <p:cNvSpPr txBox="1"/>
          <p:nvPr/>
        </p:nvSpPr>
        <p:spPr>
          <a:xfrm>
            <a:off x="7940034" y="3459015"/>
            <a:ext cx="1661082" cy="553998"/>
          </a:xfrm>
          <a:prstGeom prst="rect">
            <a:avLst/>
          </a:prstGeom>
          <a:noFill/>
        </p:spPr>
        <p:txBody>
          <a:bodyPr wrap="square" rtlCol="0">
            <a:spAutoFit/>
          </a:bodyPr>
          <a:lstStyle/>
          <a:p>
            <a:r>
              <a:rPr lang="en-US" sz="1000" dirty="0">
                <a:solidFill>
                  <a:schemeClr val="bg1"/>
                </a:solidFill>
              </a:rPr>
              <a:t>T</a:t>
            </a:r>
            <a:r>
              <a:rPr lang="en-VN" sz="1000" dirty="0">
                <a:solidFill>
                  <a:schemeClr val="bg1"/>
                </a:solidFill>
              </a:rPr>
              <a:t>ransaction: khi thực hiện 1 câu lệnh update dữ liệu phải thực hiện 1 transacsion</a:t>
            </a:r>
          </a:p>
        </p:txBody>
      </p:sp>
      <p:cxnSp>
        <p:nvCxnSpPr>
          <p:cNvPr id="100" name="Curved Connector 99">
            <a:extLst>
              <a:ext uri="{FF2B5EF4-FFF2-40B4-BE49-F238E27FC236}">
                <a16:creationId xmlns:a16="http://schemas.microsoft.com/office/drawing/2014/main" id="{4E07F266-1DE1-DF46-B559-ADC9A22315F5}"/>
              </a:ext>
            </a:extLst>
          </p:cNvPr>
          <p:cNvCxnSpPr>
            <a:cxnSpLocks/>
            <a:stCxn id="4" idx="3"/>
          </p:cNvCxnSpPr>
          <p:nvPr/>
        </p:nvCxnSpPr>
        <p:spPr>
          <a:xfrm>
            <a:off x="2939982" y="4498015"/>
            <a:ext cx="1570524" cy="1320986"/>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86B0A555-3087-504E-9E61-F6B6DD6C02E4}"/>
              </a:ext>
            </a:extLst>
          </p:cNvPr>
          <p:cNvSpPr txBox="1"/>
          <p:nvPr/>
        </p:nvSpPr>
        <p:spPr>
          <a:xfrm>
            <a:off x="2774312" y="5819001"/>
            <a:ext cx="1795492" cy="276999"/>
          </a:xfrm>
          <a:prstGeom prst="rect">
            <a:avLst/>
          </a:prstGeom>
          <a:noFill/>
        </p:spPr>
        <p:txBody>
          <a:bodyPr wrap="none" rtlCol="0">
            <a:spAutoFit/>
          </a:bodyPr>
          <a:lstStyle/>
          <a:p>
            <a:r>
              <a:rPr lang="en-VN" sz="1200" dirty="0"/>
              <a:t>customerService: findAll()</a:t>
            </a:r>
          </a:p>
        </p:txBody>
      </p:sp>
      <p:cxnSp>
        <p:nvCxnSpPr>
          <p:cNvPr id="105" name="Curved Connector 104">
            <a:extLst>
              <a:ext uri="{FF2B5EF4-FFF2-40B4-BE49-F238E27FC236}">
                <a16:creationId xmlns:a16="http://schemas.microsoft.com/office/drawing/2014/main" id="{597D9AB0-A1D0-5349-A642-815F60336900}"/>
              </a:ext>
            </a:extLst>
          </p:cNvPr>
          <p:cNvCxnSpPr>
            <a:cxnSpLocks/>
            <a:stCxn id="21" idx="0"/>
            <a:endCxn id="28" idx="2"/>
          </p:cNvCxnSpPr>
          <p:nvPr/>
        </p:nvCxnSpPr>
        <p:spPr>
          <a:xfrm>
            <a:off x="6243483" y="2242984"/>
            <a:ext cx="659972" cy="2816948"/>
          </a:xfrm>
          <a:prstGeom prst="curvedConnector3">
            <a:avLst>
              <a:gd name="adj1" fmla="val 5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Curved Connector 107">
            <a:extLst>
              <a:ext uri="{FF2B5EF4-FFF2-40B4-BE49-F238E27FC236}">
                <a16:creationId xmlns:a16="http://schemas.microsoft.com/office/drawing/2014/main" id="{09CC07D8-1937-F646-963F-628C75FC6D20}"/>
              </a:ext>
            </a:extLst>
          </p:cNvPr>
          <p:cNvCxnSpPr>
            <a:cxnSpLocks/>
          </p:cNvCxnSpPr>
          <p:nvPr/>
        </p:nvCxnSpPr>
        <p:spPr>
          <a:xfrm flipV="1">
            <a:off x="8407791" y="3281651"/>
            <a:ext cx="2055527" cy="1693229"/>
          </a:xfrm>
          <a:prstGeom prst="curvedConnector3">
            <a:avLst>
              <a:gd name="adj1" fmla="val 86347"/>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Curved Connector 113">
            <a:extLst>
              <a:ext uri="{FF2B5EF4-FFF2-40B4-BE49-F238E27FC236}">
                <a16:creationId xmlns:a16="http://schemas.microsoft.com/office/drawing/2014/main" id="{0305837E-A61C-CC47-9A27-FEE57F975BEF}"/>
              </a:ext>
            </a:extLst>
          </p:cNvPr>
          <p:cNvCxnSpPr>
            <a:cxnSpLocks/>
          </p:cNvCxnSpPr>
          <p:nvPr/>
        </p:nvCxnSpPr>
        <p:spPr>
          <a:xfrm rot="10800000" flipV="1">
            <a:off x="8407791" y="3312621"/>
            <a:ext cx="2244184" cy="1839360"/>
          </a:xfrm>
          <a:prstGeom prst="curvedConnector3">
            <a:avLst>
              <a:gd name="adj1" fmla="val 12236"/>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0F3DD3EA-CE08-7548-90CD-6DC4FB393E5D}"/>
              </a:ext>
            </a:extLst>
          </p:cNvPr>
          <p:cNvSpPr txBox="1"/>
          <p:nvPr/>
        </p:nvSpPr>
        <p:spPr>
          <a:xfrm rot="19608775">
            <a:off x="9769487" y="4596563"/>
            <a:ext cx="833754" cy="307777"/>
          </a:xfrm>
          <a:prstGeom prst="rect">
            <a:avLst/>
          </a:prstGeom>
          <a:noFill/>
        </p:spPr>
        <p:txBody>
          <a:bodyPr wrap="none" rtlCol="0">
            <a:spAutoFit/>
          </a:bodyPr>
          <a:lstStyle/>
          <a:p>
            <a:r>
              <a:rPr lang="en-VN" sz="1400" dirty="0"/>
              <a:t>resultSet</a:t>
            </a:r>
          </a:p>
        </p:txBody>
      </p:sp>
      <p:cxnSp>
        <p:nvCxnSpPr>
          <p:cNvPr id="130" name="Curved Connector 129">
            <a:extLst>
              <a:ext uri="{FF2B5EF4-FFF2-40B4-BE49-F238E27FC236}">
                <a16:creationId xmlns:a16="http://schemas.microsoft.com/office/drawing/2014/main" id="{9A860D00-3275-9D46-AB2E-278D8164114F}"/>
              </a:ext>
            </a:extLst>
          </p:cNvPr>
          <p:cNvCxnSpPr>
            <a:cxnSpLocks/>
            <a:stCxn id="28" idx="2"/>
          </p:cNvCxnSpPr>
          <p:nvPr/>
        </p:nvCxnSpPr>
        <p:spPr>
          <a:xfrm rot="10800000">
            <a:off x="2939983" y="4778544"/>
            <a:ext cx="3963473" cy="281389"/>
          </a:xfrm>
          <a:prstGeom prst="curvedConnector3">
            <a:avLst>
              <a:gd name="adj1" fmla="val 50000"/>
            </a:avLst>
          </a:prstGeom>
          <a:ln w="38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Curved Connector 143">
            <a:extLst>
              <a:ext uri="{FF2B5EF4-FFF2-40B4-BE49-F238E27FC236}">
                <a16:creationId xmlns:a16="http://schemas.microsoft.com/office/drawing/2014/main" id="{B8B1E3A6-CD53-7642-9D00-34729A2506A5}"/>
              </a:ext>
            </a:extLst>
          </p:cNvPr>
          <p:cNvCxnSpPr>
            <a:cxnSpLocks/>
          </p:cNvCxnSpPr>
          <p:nvPr/>
        </p:nvCxnSpPr>
        <p:spPr>
          <a:xfrm rot="5400000">
            <a:off x="7623977" y="5639503"/>
            <a:ext cx="854173" cy="33424"/>
          </a:xfrm>
          <a:prstGeom prst="curvedConnector3">
            <a:avLst>
              <a:gd name="adj1" fmla="val 50000"/>
            </a:avLst>
          </a:prstGeom>
          <a:ln w="3810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6" name="TextBox 145">
            <a:extLst>
              <a:ext uri="{FF2B5EF4-FFF2-40B4-BE49-F238E27FC236}">
                <a16:creationId xmlns:a16="http://schemas.microsoft.com/office/drawing/2014/main" id="{E298404A-3458-7942-89B1-D677A7FD2A66}"/>
              </a:ext>
            </a:extLst>
          </p:cNvPr>
          <p:cNvSpPr txBox="1"/>
          <p:nvPr/>
        </p:nvSpPr>
        <p:spPr>
          <a:xfrm rot="16356743">
            <a:off x="7615266" y="5524424"/>
            <a:ext cx="649537" cy="246221"/>
          </a:xfrm>
          <a:prstGeom prst="rect">
            <a:avLst/>
          </a:prstGeom>
          <a:noFill/>
        </p:spPr>
        <p:txBody>
          <a:bodyPr wrap="none" rtlCol="0">
            <a:spAutoFit/>
          </a:bodyPr>
          <a:lstStyle/>
          <a:p>
            <a:r>
              <a:rPr lang="en-VN" sz="1000" dirty="0">
                <a:solidFill>
                  <a:schemeClr val="bg1"/>
                </a:solidFill>
              </a:rPr>
              <a:t>resultSet</a:t>
            </a:r>
          </a:p>
        </p:txBody>
      </p:sp>
      <p:sp>
        <p:nvSpPr>
          <p:cNvPr id="149" name="TextBox 148">
            <a:extLst>
              <a:ext uri="{FF2B5EF4-FFF2-40B4-BE49-F238E27FC236}">
                <a16:creationId xmlns:a16="http://schemas.microsoft.com/office/drawing/2014/main" id="{02607B0B-78A0-8A40-A91A-BD19DAEBEB96}"/>
              </a:ext>
            </a:extLst>
          </p:cNvPr>
          <p:cNvSpPr txBox="1"/>
          <p:nvPr/>
        </p:nvSpPr>
        <p:spPr>
          <a:xfrm rot="289153">
            <a:off x="5189324" y="4754924"/>
            <a:ext cx="997389" cy="246221"/>
          </a:xfrm>
          <a:prstGeom prst="rect">
            <a:avLst/>
          </a:prstGeom>
          <a:noFill/>
        </p:spPr>
        <p:txBody>
          <a:bodyPr wrap="none" rtlCol="0">
            <a:spAutoFit/>
          </a:bodyPr>
          <a:lstStyle/>
          <a:p>
            <a:r>
              <a:rPr lang="en-VN" sz="1000" dirty="0">
                <a:solidFill>
                  <a:schemeClr val="bg1"/>
                </a:solidFill>
              </a:rPr>
              <a:t>List&lt;Customer&gt;</a:t>
            </a:r>
          </a:p>
        </p:txBody>
      </p:sp>
      <p:cxnSp>
        <p:nvCxnSpPr>
          <p:cNvPr id="152" name="Curved Connector 151">
            <a:extLst>
              <a:ext uri="{FF2B5EF4-FFF2-40B4-BE49-F238E27FC236}">
                <a16:creationId xmlns:a16="http://schemas.microsoft.com/office/drawing/2014/main" id="{EBE225C3-9DEB-5F42-A344-FB2EA7C9B626}"/>
              </a:ext>
            </a:extLst>
          </p:cNvPr>
          <p:cNvCxnSpPr/>
          <p:nvPr/>
        </p:nvCxnSpPr>
        <p:spPr>
          <a:xfrm rot="16200000" flipV="1">
            <a:off x="6772652" y="5641017"/>
            <a:ext cx="828776" cy="30398"/>
          </a:xfrm>
          <a:prstGeom prst="curvedConnector3">
            <a:avLst/>
          </a:prstGeom>
          <a:ln w="381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820AE73C-3D33-7143-85BE-6CB043E01D8A}"/>
              </a:ext>
            </a:extLst>
          </p:cNvPr>
          <p:cNvSpPr txBox="1"/>
          <p:nvPr/>
        </p:nvSpPr>
        <p:spPr>
          <a:xfrm rot="5400000">
            <a:off x="7007433" y="5576211"/>
            <a:ext cx="649537" cy="246221"/>
          </a:xfrm>
          <a:prstGeom prst="rect">
            <a:avLst/>
          </a:prstGeom>
          <a:noFill/>
        </p:spPr>
        <p:txBody>
          <a:bodyPr wrap="none" rtlCol="0">
            <a:spAutoFit/>
          </a:bodyPr>
          <a:lstStyle/>
          <a:p>
            <a:r>
              <a:rPr lang="en-VN" sz="1000" dirty="0">
                <a:solidFill>
                  <a:schemeClr val="bg1"/>
                </a:solidFill>
              </a:rPr>
              <a:t>resultSet</a:t>
            </a:r>
          </a:p>
        </p:txBody>
      </p:sp>
      <p:sp>
        <p:nvSpPr>
          <p:cNvPr id="160" name="Folded Corner 159">
            <a:extLst>
              <a:ext uri="{FF2B5EF4-FFF2-40B4-BE49-F238E27FC236}">
                <a16:creationId xmlns:a16="http://schemas.microsoft.com/office/drawing/2014/main" id="{70B3C28F-D9F9-8345-BD59-C683A2F935D4}"/>
              </a:ext>
            </a:extLst>
          </p:cNvPr>
          <p:cNvSpPr/>
          <p:nvPr/>
        </p:nvSpPr>
        <p:spPr>
          <a:xfrm>
            <a:off x="4556762" y="6244618"/>
            <a:ext cx="1179867" cy="626617"/>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Hibernate </a:t>
            </a:r>
          </a:p>
        </p:txBody>
      </p:sp>
    </p:spTree>
    <p:extLst>
      <p:ext uri="{BB962C8B-B14F-4D97-AF65-F5344CB8AC3E}">
        <p14:creationId xmlns:p14="http://schemas.microsoft.com/office/powerpoint/2010/main" val="32533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wipe(down)">
                                      <p:cBhvr>
                                        <p:cTn id="7" dur="500"/>
                                        <p:tgtEl>
                                          <p:spTgt spid="75"/>
                                        </p:tgtEl>
                                      </p:cBhvr>
                                    </p:animEffect>
                                  </p:childTnLst>
                                </p:cTn>
                              </p:par>
                              <p:par>
                                <p:cTn id="8" presetID="22" presetClass="entr" presetSubtype="4" fill="hold"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wipe(down)">
                                      <p:cBhvr>
                                        <p:cTn id="10" dur="500"/>
                                        <p:tgtEl>
                                          <p:spTgt spid="3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39">
                                            <p:txEl>
                                              <p:pRg st="0" end="0"/>
                                            </p:txEl>
                                          </p:spTgt>
                                        </p:tgtEl>
                                        <p:attrNameLst>
                                          <p:attrName>style.visibility</p:attrName>
                                        </p:attrNameLst>
                                      </p:cBhvr>
                                      <p:to>
                                        <p:strVal val="visible"/>
                                      </p:to>
                                    </p:set>
                                    <p:animEffect transition="in" filter="barn(inVertical)">
                                      <p:cBhvr>
                                        <p:cTn id="15" dur="500"/>
                                        <p:tgtEl>
                                          <p:spTgt spid="3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wipe(left)">
                                      <p:cBhvr>
                                        <p:cTn id="20" dur="500"/>
                                        <p:tgtEl>
                                          <p:spTgt spid="40"/>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wipe(left)">
                                      <p:cBhvr>
                                        <p:cTn id="23" dur="500"/>
                                        <p:tgtEl>
                                          <p:spTgt spid="4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nodeType="with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wipe(left)">
                                      <p:cBhvr>
                                        <p:cTn id="31" dur="500"/>
                                        <p:tgtEl>
                                          <p:spTgt spid="4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par>
                                <p:cTn id="38" presetID="22" presetClass="entr" presetSubtype="8" fill="hold" nodeType="with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left)">
                                      <p:cBhvr>
                                        <p:cTn id="40" dur="500"/>
                                        <p:tgtEl>
                                          <p:spTgt spid="4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grpId="0" nodeType="click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up)">
                                      <p:cBhvr>
                                        <p:cTn id="45" dur="500"/>
                                        <p:tgtEl>
                                          <p:spTgt spid="51"/>
                                        </p:tgtEl>
                                      </p:cBhvr>
                                    </p:animEffect>
                                  </p:childTnLst>
                                </p:cTn>
                              </p:par>
                              <p:par>
                                <p:cTn id="46" presetID="22" presetClass="entr" presetSubtype="1" fill="hold" nodeType="withEffect">
                                  <p:stCondLst>
                                    <p:cond delay="0"/>
                                  </p:stCondLst>
                                  <p:childTnLst>
                                    <p:set>
                                      <p:cBhvr>
                                        <p:cTn id="47" dur="1" fill="hold">
                                          <p:stCondLst>
                                            <p:cond delay="0"/>
                                          </p:stCondLst>
                                        </p:cTn>
                                        <p:tgtEl>
                                          <p:spTgt spid="52"/>
                                        </p:tgtEl>
                                        <p:attrNameLst>
                                          <p:attrName>style.visibility</p:attrName>
                                        </p:attrNameLst>
                                      </p:cBhvr>
                                      <p:to>
                                        <p:strVal val="visible"/>
                                      </p:to>
                                    </p:set>
                                    <p:animEffect transition="in" filter="wipe(up)">
                                      <p:cBhvr>
                                        <p:cTn id="48" dur="500"/>
                                        <p:tgtEl>
                                          <p:spTgt spid="52"/>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wipe(down)">
                                      <p:cBhvr>
                                        <p:cTn id="56" dur="500"/>
                                        <p:tgtEl>
                                          <p:spTgt spid="62"/>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down)">
                                      <p:cBhvr>
                                        <p:cTn id="59" dur="5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16" presetClass="entr" presetSubtype="21" fill="hold" grpId="0" nodeType="clickEffect">
                                  <p:stCondLst>
                                    <p:cond delay="0"/>
                                  </p:stCondLst>
                                  <p:childTnLst>
                                    <p:set>
                                      <p:cBhvr>
                                        <p:cTn id="63" dur="1" fill="hold">
                                          <p:stCondLst>
                                            <p:cond delay="0"/>
                                          </p:stCondLst>
                                        </p:cTn>
                                        <p:tgtEl>
                                          <p:spTgt spid="91"/>
                                        </p:tgtEl>
                                        <p:attrNameLst>
                                          <p:attrName>style.visibility</p:attrName>
                                        </p:attrNameLst>
                                      </p:cBhvr>
                                      <p:to>
                                        <p:strVal val="visible"/>
                                      </p:to>
                                    </p:set>
                                    <p:animEffect transition="in" filter="barn(inVertical)">
                                      <p:cBhvr>
                                        <p:cTn id="64" dur="500"/>
                                        <p:tgtEl>
                                          <p:spTgt spid="91"/>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87"/>
                                        </p:tgtEl>
                                        <p:attrNameLst>
                                          <p:attrName>style.visibility</p:attrName>
                                        </p:attrNameLst>
                                      </p:cBhvr>
                                      <p:to>
                                        <p:strVal val="visible"/>
                                      </p:to>
                                    </p:set>
                                    <p:animEffect transition="in" filter="wipe(left)">
                                      <p:cBhvr>
                                        <p:cTn id="69" dur="500"/>
                                        <p:tgtEl>
                                          <p:spTgt spid="87"/>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27"/>
                                        </p:tgtEl>
                                        <p:attrNameLst>
                                          <p:attrName>style.visibility</p:attrName>
                                        </p:attrNameLst>
                                      </p:cBhvr>
                                      <p:to>
                                        <p:strVal val="visible"/>
                                      </p:to>
                                    </p:set>
                                    <p:animEffect transition="in" filter="wipe(left)">
                                      <p:cBhvr>
                                        <p:cTn id="72" dur="500"/>
                                        <p:tgtEl>
                                          <p:spTgt spid="27"/>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96"/>
                                        </p:tgtEl>
                                        <p:attrNameLst>
                                          <p:attrName>style.visibility</p:attrName>
                                        </p:attrNameLst>
                                      </p:cBhvr>
                                      <p:to>
                                        <p:strVal val="visible"/>
                                      </p:to>
                                    </p:set>
                                    <p:animEffect transition="in" filter="wipe(left)">
                                      <p:cBhvr>
                                        <p:cTn id="75" dur="500"/>
                                        <p:tgtEl>
                                          <p:spTgt spid="96"/>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grpId="0" nodeType="clickEffect">
                                  <p:stCondLst>
                                    <p:cond delay="0"/>
                                  </p:stCondLst>
                                  <p:childTnLst>
                                    <p:set>
                                      <p:cBhvr>
                                        <p:cTn id="79" dur="1" fill="hold">
                                          <p:stCondLst>
                                            <p:cond delay="0"/>
                                          </p:stCondLst>
                                        </p:cTn>
                                        <p:tgtEl>
                                          <p:spTgt spid="97"/>
                                        </p:tgtEl>
                                        <p:attrNameLst>
                                          <p:attrName>style.visibility</p:attrName>
                                        </p:attrNameLst>
                                      </p:cBhvr>
                                      <p:to>
                                        <p:strVal val="visible"/>
                                      </p:to>
                                    </p:set>
                                    <p:animEffect transition="in" filter="wipe(left)">
                                      <p:cBhvr>
                                        <p:cTn id="80" dur="500"/>
                                        <p:tgtEl>
                                          <p:spTgt spid="97"/>
                                        </p:tgtEl>
                                      </p:cBhvr>
                                    </p:animEffect>
                                  </p:childTnLst>
                                </p:cTn>
                              </p:par>
                              <p:par>
                                <p:cTn id="81" presetID="22" presetClass="entr" presetSubtype="8" fill="hold" nodeType="withEffect">
                                  <p:stCondLst>
                                    <p:cond delay="0"/>
                                  </p:stCondLst>
                                  <p:childTnLst>
                                    <p:set>
                                      <p:cBhvr>
                                        <p:cTn id="82" dur="1" fill="hold">
                                          <p:stCondLst>
                                            <p:cond delay="0"/>
                                          </p:stCondLst>
                                        </p:cTn>
                                        <p:tgtEl>
                                          <p:spTgt spid="93"/>
                                        </p:tgtEl>
                                        <p:attrNameLst>
                                          <p:attrName>style.visibility</p:attrName>
                                        </p:attrNameLst>
                                      </p:cBhvr>
                                      <p:to>
                                        <p:strVal val="visible"/>
                                      </p:to>
                                    </p:set>
                                    <p:animEffect transition="in" filter="wipe(left)">
                                      <p:cBhvr>
                                        <p:cTn id="83" dur="500"/>
                                        <p:tgtEl>
                                          <p:spTgt spid="93"/>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1" fill="hold" grpId="0" nodeType="clickEffect">
                                  <p:stCondLst>
                                    <p:cond delay="0"/>
                                  </p:stCondLst>
                                  <p:childTnLst>
                                    <p:set>
                                      <p:cBhvr>
                                        <p:cTn id="87" dur="1" fill="hold">
                                          <p:stCondLst>
                                            <p:cond delay="0"/>
                                          </p:stCondLst>
                                        </p:cTn>
                                        <p:tgtEl>
                                          <p:spTgt spid="103"/>
                                        </p:tgtEl>
                                        <p:attrNameLst>
                                          <p:attrName>style.visibility</p:attrName>
                                        </p:attrNameLst>
                                      </p:cBhvr>
                                      <p:to>
                                        <p:strVal val="visible"/>
                                      </p:to>
                                    </p:set>
                                    <p:animEffect transition="in" filter="wipe(up)">
                                      <p:cBhvr>
                                        <p:cTn id="88" dur="500"/>
                                        <p:tgtEl>
                                          <p:spTgt spid="103"/>
                                        </p:tgtEl>
                                      </p:cBhvr>
                                    </p:animEffect>
                                  </p:childTnLst>
                                </p:cTn>
                              </p:par>
                              <p:par>
                                <p:cTn id="89" presetID="22" presetClass="entr" presetSubtype="1" fill="hold" nodeType="withEffect">
                                  <p:stCondLst>
                                    <p:cond delay="0"/>
                                  </p:stCondLst>
                                  <p:childTnLst>
                                    <p:set>
                                      <p:cBhvr>
                                        <p:cTn id="90" dur="1" fill="hold">
                                          <p:stCondLst>
                                            <p:cond delay="0"/>
                                          </p:stCondLst>
                                        </p:cTn>
                                        <p:tgtEl>
                                          <p:spTgt spid="100"/>
                                        </p:tgtEl>
                                        <p:attrNameLst>
                                          <p:attrName>style.visibility</p:attrName>
                                        </p:attrNameLst>
                                      </p:cBhvr>
                                      <p:to>
                                        <p:strVal val="visible"/>
                                      </p:to>
                                    </p:set>
                                    <p:animEffect transition="in" filter="wipe(up)">
                                      <p:cBhvr>
                                        <p:cTn id="91" dur="500"/>
                                        <p:tgtEl>
                                          <p:spTgt spid="100"/>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105"/>
                                        </p:tgtEl>
                                        <p:attrNameLst>
                                          <p:attrName>style.visibility</p:attrName>
                                        </p:attrNameLst>
                                      </p:cBhvr>
                                      <p:to>
                                        <p:strVal val="visible"/>
                                      </p:to>
                                    </p:set>
                                    <p:animEffect transition="in" filter="wipe(left)">
                                      <p:cBhvr>
                                        <p:cTn id="96" dur="500"/>
                                        <p:tgtEl>
                                          <p:spTgt spid="105"/>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wipe(left)">
                                      <p:cBhvr>
                                        <p:cTn id="99" dur="500"/>
                                        <p:tgtEl>
                                          <p:spTgt spid="28"/>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nodeType="clickEffect">
                                  <p:stCondLst>
                                    <p:cond delay="0"/>
                                  </p:stCondLst>
                                  <p:childTnLst>
                                    <p:set>
                                      <p:cBhvr>
                                        <p:cTn id="103" dur="1" fill="hold">
                                          <p:stCondLst>
                                            <p:cond delay="0"/>
                                          </p:stCondLst>
                                        </p:cTn>
                                        <p:tgtEl>
                                          <p:spTgt spid="108"/>
                                        </p:tgtEl>
                                        <p:attrNameLst>
                                          <p:attrName>style.visibility</p:attrName>
                                        </p:attrNameLst>
                                      </p:cBhvr>
                                      <p:to>
                                        <p:strVal val="visible"/>
                                      </p:to>
                                    </p:set>
                                    <p:animEffect transition="in" filter="wipe(left)">
                                      <p:cBhvr>
                                        <p:cTn id="104" dur="500"/>
                                        <p:tgtEl>
                                          <p:spTgt spid="108"/>
                                        </p:tgtEl>
                                      </p:cBhvr>
                                    </p:animEffect>
                                  </p:childTnLst>
                                </p:cTn>
                              </p:par>
                            </p:childTnLst>
                          </p:cTn>
                        </p:par>
                      </p:childTnLst>
                    </p:cTn>
                  </p:par>
                  <p:par>
                    <p:cTn id="105" fill="hold">
                      <p:stCondLst>
                        <p:cond delay="indefinite"/>
                      </p:stCondLst>
                      <p:childTnLst>
                        <p:par>
                          <p:cTn id="106" fill="hold">
                            <p:stCondLst>
                              <p:cond delay="0"/>
                            </p:stCondLst>
                            <p:childTnLst>
                              <p:par>
                                <p:cTn id="107" presetID="22" presetClass="entr" presetSubtype="1" fill="hold" grpId="0" nodeType="clickEffect">
                                  <p:stCondLst>
                                    <p:cond delay="0"/>
                                  </p:stCondLst>
                                  <p:childTnLst>
                                    <p:set>
                                      <p:cBhvr>
                                        <p:cTn id="108" dur="1" fill="hold">
                                          <p:stCondLst>
                                            <p:cond delay="0"/>
                                          </p:stCondLst>
                                        </p:cTn>
                                        <p:tgtEl>
                                          <p:spTgt spid="129"/>
                                        </p:tgtEl>
                                        <p:attrNameLst>
                                          <p:attrName>style.visibility</p:attrName>
                                        </p:attrNameLst>
                                      </p:cBhvr>
                                      <p:to>
                                        <p:strVal val="visible"/>
                                      </p:to>
                                    </p:set>
                                    <p:animEffect transition="in" filter="wipe(up)">
                                      <p:cBhvr>
                                        <p:cTn id="109" dur="500"/>
                                        <p:tgtEl>
                                          <p:spTgt spid="129"/>
                                        </p:tgtEl>
                                      </p:cBhvr>
                                    </p:animEffect>
                                  </p:childTnLst>
                                </p:cTn>
                              </p:par>
                              <p:par>
                                <p:cTn id="110" presetID="22" presetClass="entr" presetSubtype="1" fill="hold" nodeType="withEffect">
                                  <p:stCondLst>
                                    <p:cond delay="0"/>
                                  </p:stCondLst>
                                  <p:childTnLst>
                                    <p:set>
                                      <p:cBhvr>
                                        <p:cTn id="111" dur="1" fill="hold">
                                          <p:stCondLst>
                                            <p:cond delay="0"/>
                                          </p:stCondLst>
                                        </p:cTn>
                                        <p:tgtEl>
                                          <p:spTgt spid="114"/>
                                        </p:tgtEl>
                                        <p:attrNameLst>
                                          <p:attrName>style.visibility</p:attrName>
                                        </p:attrNameLst>
                                      </p:cBhvr>
                                      <p:to>
                                        <p:strVal val="visible"/>
                                      </p:to>
                                    </p:set>
                                    <p:animEffect transition="in" filter="wipe(up)">
                                      <p:cBhvr>
                                        <p:cTn id="112" dur="500"/>
                                        <p:tgtEl>
                                          <p:spTgt spid="114"/>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1" fill="hold" grpId="0" nodeType="clickEffect">
                                  <p:stCondLst>
                                    <p:cond delay="0"/>
                                  </p:stCondLst>
                                  <p:childTnLst>
                                    <p:set>
                                      <p:cBhvr>
                                        <p:cTn id="116" dur="1" fill="hold">
                                          <p:stCondLst>
                                            <p:cond delay="0"/>
                                          </p:stCondLst>
                                        </p:cTn>
                                        <p:tgtEl>
                                          <p:spTgt spid="146"/>
                                        </p:tgtEl>
                                        <p:attrNameLst>
                                          <p:attrName>style.visibility</p:attrName>
                                        </p:attrNameLst>
                                      </p:cBhvr>
                                      <p:to>
                                        <p:strVal val="visible"/>
                                      </p:to>
                                    </p:set>
                                    <p:animEffect transition="in" filter="wipe(up)">
                                      <p:cBhvr>
                                        <p:cTn id="117" dur="500"/>
                                        <p:tgtEl>
                                          <p:spTgt spid="146"/>
                                        </p:tgtEl>
                                      </p:cBhvr>
                                    </p:animEffect>
                                  </p:childTnLst>
                                </p:cTn>
                              </p:par>
                              <p:par>
                                <p:cTn id="118" presetID="22" presetClass="entr" presetSubtype="1" fill="hold" nodeType="withEffect">
                                  <p:stCondLst>
                                    <p:cond delay="0"/>
                                  </p:stCondLst>
                                  <p:childTnLst>
                                    <p:set>
                                      <p:cBhvr>
                                        <p:cTn id="119" dur="1" fill="hold">
                                          <p:stCondLst>
                                            <p:cond delay="0"/>
                                          </p:stCondLst>
                                        </p:cTn>
                                        <p:tgtEl>
                                          <p:spTgt spid="144"/>
                                        </p:tgtEl>
                                        <p:attrNameLst>
                                          <p:attrName>style.visibility</p:attrName>
                                        </p:attrNameLst>
                                      </p:cBhvr>
                                      <p:to>
                                        <p:strVal val="visible"/>
                                      </p:to>
                                    </p:set>
                                    <p:animEffect transition="in" filter="wipe(up)">
                                      <p:cBhvr>
                                        <p:cTn id="120" dur="500"/>
                                        <p:tgtEl>
                                          <p:spTgt spid="144"/>
                                        </p:tgtEl>
                                      </p:cBhvr>
                                    </p:animEffect>
                                  </p:childTnLst>
                                </p:cTn>
                              </p:par>
                              <p:par>
                                <p:cTn id="121" presetID="22" presetClass="entr" presetSubtype="1" fill="hold" grpId="0" nodeType="withEffect">
                                  <p:stCondLst>
                                    <p:cond delay="0"/>
                                  </p:stCondLst>
                                  <p:childTnLst>
                                    <p:set>
                                      <p:cBhvr>
                                        <p:cTn id="122" dur="1" fill="hold">
                                          <p:stCondLst>
                                            <p:cond delay="0"/>
                                          </p:stCondLst>
                                        </p:cTn>
                                        <p:tgtEl>
                                          <p:spTgt spid="25"/>
                                        </p:tgtEl>
                                        <p:attrNameLst>
                                          <p:attrName>style.visibility</p:attrName>
                                        </p:attrNameLst>
                                      </p:cBhvr>
                                      <p:to>
                                        <p:strVal val="visible"/>
                                      </p:to>
                                    </p:set>
                                    <p:animEffect transition="in" filter="wipe(up)">
                                      <p:cBhvr>
                                        <p:cTn id="123" dur="500"/>
                                        <p:tgtEl>
                                          <p:spTgt spid="25"/>
                                        </p:tgtEl>
                                      </p:cBhvr>
                                    </p:animEffect>
                                  </p:childTnLst>
                                </p:cTn>
                              </p:par>
                            </p:childTnLst>
                          </p:cTn>
                        </p:par>
                      </p:childTnLst>
                    </p:cTn>
                  </p:par>
                  <p:par>
                    <p:cTn id="124" fill="hold">
                      <p:stCondLst>
                        <p:cond delay="indefinite"/>
                      </p:stCondLst>
                      <p:childTnLst>
                        <p:par>
                          <p:cTn id="125" fill="hold">
                            <p:stCondLst>
                              <p:cond delay="0"/>
                            </p:stCondLst>
                            <p:childTnLst>
                              <p:par>
                                <p:cTn id="126" presetID="22" presetClass="entr" presetSubtype="4" fill="hold" grpId="0" nodeType="clickEffect">
                                  <p:stCondLst>
                                    <p:cond delay="0"/>
                                  </p:stCondLst>
                                  <p:childTnLst>
                                    <p:set>
                                      <p:cBhvr>
                                        <p:cTn id="127" dur="1" fill="hold">
                                          <p:stCondLst>
                                            <p:cond delay="0"/>
                                          </p:stCondLst>
                                        </p:cTn>
                                        <p:tgtEl>
                                          <p:spTgt spid="154"/>
                                        </p:tgtEl>
                                        <p:attrNameLst>
                                          <p:attrName>style.visibility</p:attrName>
                                        </p:attrNameLst>
                                      </p:cBhvr>
                                      <p:to>
                                        <p:strVal val="visible"/>
                                      </p:to>
                                    </p:set>
                                    <p:animEffect transition="in" filter="wipe(down)">
                                      <p:cBhvr>
                                        <p:cTn id="128" dur="500"/>
                                        <p:tgtEl>
                                          <p:spTgt spid="154"/>
                                        </p:tgtEl>
                                      </p:cBhvr>
                                    </p:animEffect>
                                  </p:childTnLst>
                                </p:cTn>
                              </p:par>
                              <p:par>
                                <p:cTn id="129" presetID="22" presetClass="entr" presetSubtype="4" fill="hold" nodeType="withEffect">
                                  <p:stCondLst>
                                    <p:cond delay="0"/>
                                  </p:stCondLst>
                                  <p:childTnLst>
                                    <p:set>
                                      <p:cBhvr>
                                        <p:cTn id="130" dur="1" fill="hold">
                                          <p:stCondLst>
                                            <p:cond delay="0"/>
                                          </p:stCondLst>
                                        </p:cTn>
                                        <p:tgtEl>
                                          <p:spTgt spid="152"/>
                                        </p:tgtEl>
                                        <p:attrNameLst>
                                          <p:attrName>style.visibility</p:attrName>
                                        </p:attrNameLst>
                                      </p:cBhvr>
                                      <p:to>
                                        <p:strVal val="visible"/>
                                      </p:to>
                                    </p:set>
                                    <p:animEffect transition="in" filter="wipe(down)">
                                      <p:cBhvr>
                                        <p:cTn id="131" dur="500"/>
                                        <p:tgtEl>
                                          <p:spTgt spid="152"/>
                                        </p:tgtEl>
                                      </p:cBhvr>
                                    </p:animEffect>
                                  </p:childTnLst>
                                </p:cTn>
                              </p:par>
                            </p:childTnLst>
                          </p:cTn>
                        </p:par>
                      </p:childTnLst>
                    </p:cTn>
                  </p:par>
                  <p:par>
                    <p:cTn id="132" fill="hold">
                      <p:stCondLst>
                        <p:cond delay="indefinite"/>
                      </p:stCondLst>
                      <p:childTnLst>
                        <p:par>
                          <p:cTn id="133" fill="hold">
                            <p:stCondLst>
                              <p:cond delay="0"/>
                            </p:stCondLst>
                            <p:childTnLst>
                              <p:par>
                                <p:cTn id="134" presetID="22" presetClass="entr" presetSubtype="2" fill="hold" nodeType="clickEffect">
                                  <p:stCondLst>
                                    <p:cond delay="0"/>
                                  </p:stCondLst>
                                  <p:childTnLst>
                                    <p:set>
                                      <p:cBhvr>
                                        <p:cTn id="135" dur="1" fill="hold">
                                          <p:stCondLst>
                                            <p:cond delay="0"/>
                                          </p:stCondLst>
                                        </p:cTn>
                                        <p:tgtEl>
                                          <p:spTgt spid="130"/>
                                        </p:tgtEl>
                                        <p:attrNameLst>
                                          <p:attrName>style.visibility</p:attrName>
                                        </p:attrNameLst>
                                      </p:cBhvr>
                                      <p:to>
                                        <p:strVal val="visible"/>
                                      </p:to>
                                    </p:set>
                                    <p:animEffect transition="in" filter="wipe(right)">
                                      <p:cBhvr>
                                        <p:cTn id="136" dur="500"/>
                                        <p:tgtEl>
                                          <p:spTgt spid="130"/>
                                        </p:tgtEl>
                                      </p:cBhvr>
                                    </p:animEffect>
                                  </p:childTnLst>
                                </p:cTn>
                              </p:par>
                              <p:par>
                                <p:cTn id="137" presetID="22" presetClass="entr" presetSubtype="2" fill="hold" grpId="0" nodeType="withEffect">
                                  <p:stCondLst>
                                    <p:cond delay="0"/>
                                  </p:stCondLst>
                                  <p:childTnLst>
                                    <p:set>
                                      <p:cBhvr>
                                        <p:cTn id="138" dur="1" fill="hold">
                                          <p:stCondLst>
                                            <p:cond delay="0"/>
                                          </p:stCondLst>
                                        </p:cTn>
                                        <p:tgtEl>
                                          <p:spTgt spid="149"/>
                                        </p:tgtEl>
                                        <p:attrNameLst>
                                          <p:attrName>style.visibility</p:attrName>
                                        </p:attrNameLst>
                                      </p:cBhvr>
                                      <p:to>
                                        <p:strVal val="visible"/>
                                      </p:to>
                                    </p:set>
                                    <p:animEffect transition="in" filter="wipe(right)">
                                      <p:cBhvr>
                                        <p:cTn id="139"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21" grpId="0" animBg="1"/>
      <p:bldP spid="25" grpId="0" animBg="1"/>
      <p:bldP spid="27" grpId="0" animBg="1"/>
      <p:bldP spid="28" grpId="0" animBg="1"/>
      <p:bldP spid="37" grpId="0"/>
      <p:bldP spid="49" grpId="0"/>
      <p:bldP spid="50" grpId="0"/>
      <p:bldP spid="51" grpId="0"/>
      <p:bldP spid="75" grpId="0"/>
      <p:bldP spid="91" grpId="0"/>
      <p:bldP spid="96" grpId="0"/>
      <p:bldP spid="97" grpId="0"/>
      <p:bldP spid="103" grpId="0"/>
      <p:bldP spid="129" grpId="0"/>
      <p:bldP spid="146" grpId="0"/>
      <p:bldP spid="149" grpId="0"/>
      <p:bldP spid="15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DFDB5664-F1DF-9344-98F0-2FEA35057B48}"/>
              </a:ext>
            </a:extLst>
          </p:cNvPr>
          <p:cNvSpPr/>
          <p:nvPr/>
        </p:nvSpPr>
        <p:spPr>
          <a:xfrm>
            <a:off x="322216" y="452845"/>
            <a:ext cx="3161212" cy="15065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ORM</a:t>
            </a:r>
          </a:p>
          <a:p>
            <a:pPr algn="ctr"/>
            <a:r>
              <a:rPr lang="en-VN" sz="1400" dirty="0"/>
              <a:t>&lt;Object Relational Mapping&gt;</a:t>
            </a:r>
          </a:p>
          <a:p>
            <a:pPr algn="ctr"/>
            <a:r>
              <a:rPr lang="en-VN" sz="1400" dirty="0"/>
              <a:t>Là một kỹ thuật (1 cách làm) để</a:t>
            </a:r>
          </a:p>
          <a:p>
            <a:pPr algn="ctr"/>
            <a:r>
              <a:rPr lang="en-US" sz="1400" dirty="0" err="1"/>
              <a:t>Ánh</a:t>
            </a:r>
            <a:r>
              <a:rPr lang="en-US" sz="1400" dirty="0"/>
              <a:t> </a:t>
            </a:r>
            <a:r>
              <a:rPr lang="en-US" sz="1400" dirty="0" err="1"/>
              <a:t>xạ</a:t>
            </a:r>
            <a:r>
              <a:rPr lang="en-US" sz="1400" dirty="0"/>
              <a:t> </a:t>
            </a:r>
            <a:r>
              <a:rPr lang="en-US" sz="1400" dirty="0" err="1"/>
              <a:t>các</a:t>
            </a:r>
            <a:r>
              <a:rPr lang="en-US" sz="1400" dirty="0"/>
              <a:t> </a:t>
            </a:r>
            <a:r>
              <a:rPr lang="en-US" sz="1400" dirty="0" err="1"/>
              <a:t>đối</a:t>
            </a:r>
            <a:r>
              <a:rPr lang="en-US" sz="1400" dirty="0"/>
              <a:t> </a:t>
            </a:r>
            <a:r>
              <a:rPr lang="en-US" sz="1400" dirty="0" err="1"/>
              <a:t>tượng</a:t>
            </a:r>
            <a:r>
              <a:rPr lang="en-US" sz="1400" dirty="0"/>
              <a:t> </a:t>
            </a:r>
            <a:r>
              <a:rPr lang="en-US" sz="1400" dirty="0" err="1"/>
              <a:t>trong</a:t>
            </a:r>
            <a:r>
              <a:rPr lang="en-US" sz="1400" dirty="0"/>
              <a:t> java </a:t>
            </a:r>
          </a:p>
          <a:p>
            <a:pPr algn="ctr"/>
            <a:r>
              <a:rPr lang="en-US" sz="1400" dirty="0" err="1"/>
              <a:t>Với</a:t>
            </a:r>
            <a:r>
              <a:rPr lang="en-US" sz="1400" dirty="0"/>
              <a:t> </a:t>
            </a:r>
            <a:r>
              <a:rPr lang="en-US" sz="1400" dirty="0" err="1"/>
              <a:t>các</a:t>
            </a:r>
            <a:r>
              <a:rPr lang="en-US" sz="1400" dirty="0"/>
              <a:t> </a:t>
            </a:r>
            <a:r>
              <a:rPr lang="en-US" sz="1400" dirty="0" err="1"/>
              <a:t>bản</a:t>
            </a:r>
            <a:r>
              <a:rPr lang="en-US" sz="1400" dirty="0"/>
              <a:t> </a:t>
            </a:r>
            <a:r>
              <a:rPr lang="en-US" sz="1400" dirty="0" err="1"/>
              <a:t>ghi</a:t>
            </a:r>
            <a:r>
              <a:rPr lang="en-US" sz="1400" dirty="0"/>
              <a:t> </a:t>
            </a:r>
            <a:r>
              <a:rPr lang="en-US" sz="1400" dirty="0" err="1"/>
              <a:t>trong</a:t>
            </a:r>
            <a:r>
              <a:rPr lang="en-US" sz="1400" dirty="0"/>
              <a:t> CSDL</a:t>
            </a:r>
            <a:endParaRPr lang="en-VN" sz="1400" dirty="0"/>
          </a:p>
        </p:txBody>
      </p:sp>
      <p:sp>
        <p:nvSpPr>
          <p:cNvPr id="5" name="Rounded Rectangle 4">
            <a:extLst>
              <a:ext uri="{FF2B5EF4-FFF2-40B4-BE49-F238E27FC236}">
                <a16:creationId xmlns:a16="http://schemas.microsoft.com/office/drawing/2014/main" id="{7E84E23E-E3DF-9B45-BEA1-D6A74278B380}"/>
              </a:ext>
            </a:extLst>
          </p:cNvPr>
          <p:cNvSpPr/>
          <p:nvPr/>
        </p:nvSpPr>
        <p:spPr>
          <a:xfrm>
            <a:off x="322216" y="2255519"/>
            <a:ext cx="3239590" cy="7141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a:p>
            <a:pPr algn="ctr"/>
            <a:r>
              <a:rPr lang="en-VN" dirty="0"/>
              <a:t>Hibernate</a:t>
            </a:r>
          </a:p>
          <a:p>
            <a:pPr algn="ctr"/>
            <a:r>
              <a:rPr lang="en-VN" dirty="0"/>
              <a:t>Là 1 framework áp dụng ORM</a:t>
            </a:r>
          </a:p>
          <a:p>
            <a:pPr algn="ctr"/>
            <a:endParaRPr lang="en-VN" dirty="0"/>
          </a:p>
        </p:txBody>
      </p:sp>
      <p:sp>
        <p:nvSpPr>
          <p:cNvPr id="7" name="Rounded Rectangle 6">
            <a:extLst>
              <a:ext uri="{FF2B5EF4-FFF2-40B4-BE49-F238E27FC236}">
                <a16:creationId xmlns:a16="http://schemas.microsoft.com/office/drawing/2014/main" id="{5EAF7E96-3D33-DA4D-A125-BED850DFD062}"/>
              </a:ext>
            </a:extLst>
          </p:cNvPr>
          <p:cNvSpPr/>
          <p:nvPr/>
        </p:nvSpPr>
        <p:spPr>
          <a:xfrm>
            <a:off x="226422" y="3348447"/>
            <a:ext cx="3431177" cy="10798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JPA</a:t>
            </a:r>
          </a:p>
          <a:p>
            <a:pPr algn="ctr"/>
            <a:r>
              <a:rPr lang="en-VN" sz="1400" dirty="0"/>
              <a:t>&lt;Java Persistence API&gt;</a:t>
            </a:r>
          </a:p>
          <a:p>
            <a:pPr algn="ctr"/>
            <a:r>
              <a:rPr lang="en-VN" sz="1400" dirty="0"/>
              <a:t>Là một giao diện cung cấp các interface </a:t>
            </a:r>
          </a:p>
          <a:p>
            <a:pPr algn="ctr"/>
            <a:r>
              <a:rPr lang="en-US" sz="1400" dirty="0"/>
              <a:t>C</a:t>
            </a:r>
            <a:r>
              <a:rPr lang="en-VN" sz="1400" dirty="0"/>
              <a:t>ó các method hỗ trợ tương tác với CSDL </a:t>
            </a:r>
          </a:p>
        </p:txBody>
      </p:sp>
      <p:sp>
        <p:nvSpPr>
          <p:cNvPr id="8" name="Rounded Rectangle 7">
            <a:extLst>
              <a:ext uri="{FF2B5EF4-FFF2-40B4-BE49-F238E27FC236}">
                <a16:creationId xmlns:a16="http://schemas.microsoft.com/office/drawing/2014/main" id="{5A5BE725-FF8B-1E4D-96B2-3EED4BAC856D}"/>
              </a:ext>
            </a:extLst>
          </p:cNvPr>
          <p:cNvSpPr/>
          <p:nvPr/>
        </p:nvSpPr>
        <p:spPr>
          <a:xfrm>
            <a:off x="283027" y="4720046"/>
            <a:ext cx="323959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a:p>
            <a:pPr algn="ctr"/>
            <a:r>
              <a:rPr lang="en-VN" dirty="0"/>
              <a:t>Hibernate &gt; 3.2</a:t>
            </a:r>
          </a:p>
          <a:p>
            <a:pPr algn="ctr"/>
            <a:r>
              <a:rPr lang="en-VN" dirty="0"/>
              <a:t>Là 1 framework áp dụng ORM</a:t>
            </a:r>
          </a:p>
          <a:p>
            <a:pPr algn="ctr"/>
            <a:r>
              <a:rPr lang="en-VN" dirty="0"/>
              <a:t>Triển khai JPA</a:t>
            </a:r>
          </a:p>
          <a:p>
            <a:pPr algn="ctr"/>
            <a:endParaRPr lang="en-VN" dirty="0"/>
          </a:p>
        </p:txBody>
      </p:sp>
      <p:sp>
        <p:nvSpPr>
          <p:cNvPr id="9" name="Rounded Rectangle 8">
            <a:extLst>
              <a:ext uri="{FF2B5EF4-FFF2-40B4-BE49-F238E27FC236}">
                <a16:creationId xmlns:a16="http://schemas.microsoft.com/office/drawing/2014/main" id="{2C2B43AF-66CC-264E-B4D2-8AB904095B55}"/>
              </a:ext>
            </a:extLst>
          </p:cNvPr>
          <p:cNvSpPr/>
          <p:nvPr/>
        </p:nvSpPr>
        <p:spPr>
          <a:xfrm>
            <a:off x="5982790" y="992777"/>
            <a:ext cx="5294812" cy="19768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Spring Data JPA</a:t>
            </a:r>
          </a:p>
          <a:p>
            <a:pPr algn="ctr"/>
            <a:r>
              <a:rPr lang="en-US" dirty="0"/>
              <a:t>L</a:t>
            </a:r>
            <a:r>
              <a:rPr lang="en-VN" dirty="0"/>
              <a:t>à 1 thư viện phát triển các method JPA</a:t>
            </a:r>
          </a:p>
          <a:p>
            <a:pPr algn="ctr"/>
            <a:r>
              <a:rPr lang="en-VN" dirty="0"/>
              <a:t>hoàn chỉnh nhất đến thời điểm hiện tại</a:t>
            </a:r>
          </a:p>
          <a:p>
            <a:pPr algn="ctr"/>
            <a:r>
              <a:rPr lang="en-US" dirty="0"/>
              <a:t>H</a:t>
            </a:r>
            <a:r>
              <a:rPr lang="en-VN" dirty="0"/>
              <a:t>ỗ trợ cho làm việc với Spring</a:t>
            </a:r>
          </a:p>
          <a:p>
            <a:pPr algn="ctr"/>
            <a:r>
              <a:rPr lang="en-VN" dirty="0"/>
              <a:t>Điều kiện của Spring Data JPA có thể hoạt động là phải hoạt động trên 1 framework đang triển khai JPA</a:t>
            </a:r>
          </a:p>
        </p:txBody>
      </p:sp>
      <p:sp>
        <p:nvSpPr>
          <p:cNvPr id="11" name="Rounded Rectangle 10">
            <a:extLst>
              <a:ext uri="{FF2B5EF4-FFF2-40B4-BE49-F238E27FC236}">
                <a16:creationId xmlns:a16="http://schemas.microsoft.com/office/drawing/2014/main" id="{6DCD65A8-116E-A241-983F-EF7FFBADF6EB}"/>
              </a:ext>
            </a:extLst>
          </p:cNvPr>
          <p:cNvSpPr/>
          <p:nvPr/>
        </p:nvSpPr>
        <p:spPr>
          <a:xfrm>
            <a:off x="5860869" y="3274422"/>
            <a:ext cx="5416733" cy="14456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Spring Data Repository</a:t>
            </a:r>
          </a:p>
          <a:p>
            <a:pPr algn="ctr"/>
            <a:r>
              <a:rPr lang="en-US" sz="1400" dirty="0"/>
              <a:t>L</a:t>
            </a:r>
            <a:r>
              <a:rPr lang="en-VN" sz="1400" dirty="0"/>
              <a:t>à interface mà SDJ cung cấp</a:t>
            </a:r>
          </a:p>
          <a:p>
            <a:pPr marL="285750" indent="-285750" algn="ctr">
              <a:buFont typeface="Symbol" pitchFamily="2" charset="2"/>
              <a:buChar char="Þ"/>
            </a:pPr>
            <a:r>
              <a:rPr lang="en-US" sz="1400" dirty="0" err="1"/>
              <a:t>Triển</a:t>
            </a:r>
            <a:r>
              <a:rPr lang="en-US" sz="1400" dirty="0"/>
              <a:t> </a:t>
            </a:r>
            <a:r>
              <a:rPr lang="en-US" sz="1400" dirty="0" err="1"/>
              <a:t>khai</a:t>
            </a:r>
            <a:r>
              <a:rPr lang="en-US" sz="1400" dirty="0"/>
              <a:t> </a:t>
            </a:r>
            <a:r>
              <a:rPr lang="en-US" sz="1400" dirty="0" err="1"/>
              <a:t>theo</a:t>
            </a:r>
            <a:r>
              <a:rPr lang="en-US" sz="1400" dirty="0"/>
              <a:t> </a:t>
            </a:r>
            <a:r>
              <a:rPr lang="en-US" sz="1400" dirty="0" err="1"/>
              <a:t>tư</a:t>
            </a:r>
            <a:r>
              <a:rPr lang="en-US" sz="1400" dirty="0"/>
              <a:t> </a:t>
            </a:r>
            <a:r>
              <a:rPr lang="en-US" sz="1400" dirty="0" err="1"/>
              <a:t>tưởng</a:t>
            </a:r>
            <a:r>
              <a:rPr lang="en-US" sz="1400" dirty="0"/>
              <a:t> ”no code repository”: </a:t>
            </a:r>
            <a:r>
              <a:rPr lang="en-US" sz="1400" dirty="0" err="1"/>
              <a:t>các</a:t>
            </a:r>
            <a:r>
              <a:rPr lang="en-US" sz="1400" dirty="0"/>
              <a:t> </a:t>
            </a:r>
            <a:r>
              <a:rPr lang="en-US" sz="1400" dirty="0" err="1"/>
              <a:t>hàm</a:t>
            </a:r>
            <a:r>
              <a:rPr lang="en-US" sz="1400" dirty="0"/>
              <a:t> </a:t>
            </a:r>
            <a:r>
              <a:rPr lang="en-US" sz="1400" dirty="0" err="1"/>
              <a:t>cơ</a:t>
            </a:r>
            <a:r>
              <a:rPr lang="en-US" sz="1400" dirty="0"/>
              <a:t> </a:t>
            </a:r>
            <a:r>
              <a:rPr lang="en-US" sz="1400" dirty="0" err="1"/>
              <a:t>bản</a:t>
            </a:r>
            <a:r>
              <a:rPr lang="en-US" sz="1400" dirty="0"/>
              <a:t> </a:t>
            </a:r>
            <a:r>
              <a:rPr lang="en-US" sz="1400" dirty="0" err="1"/>
              <a:t>làm</a:t>
            </a:r>
            <a:r>
              <a:rPr lang="en-US" sz="1400" dirty="0"/>
              <a:t> </a:t>
            </a:r>
            <a:r>
              <a:rPr lang="en-US" sz="1400" dirty="0" err="1"/>
              <a:t>việc</a:t>
            </a:r>
            <a:r>
              <a:rPr lang="en-US" sz="1400" dirty="0"/>
              <a:t> </a:t>
            </a:r>
            <a:r>
              <a:rPr lang="en-US" sz="1400" dirty="0" err="1"/>
              <a:t>với</a:t>
            </a:r>
            <a:r>
              <a:rPr lang="en-US" sz="1400" dirty="0"/>
              <a:t> CSDL </a:t>
            </a:r>
            <a:r>
              <a:rPr lang="en-US" sz="1400" dirty="0" err="1"/>
              <a:t>thì</a:t>
            </a:r>
            <a:r>
              <a:rPr lang="en-US" sz="1400" dirty="0"/>
              <a:t> SDR </a:t>
            </a:r>
            <a:r>
              <a:rPr lang="en-US" sz="1400" dirty="0" err="1"/>
              <a:t>làm</a:t>
            </a:r>
            <a:r>
              <a:rPr lang="en-US" sz="1400" dirty="0"/>
              <a:t> </a:t>
            </a:r>
            <a:r>
              <a:rPr lang="en-US" sz="1400" dirty="0" err="1"/>
              <a:t>hết</a:t>
            </a:r>
            <a:r>
              <a:rPr lang="en-US" sz="1400" dirty="0"/>
              <a:t> </a:t>
            </a:r>
            <a:r>
              <a:rPr lang="en-US" sz="1400" dirty="0">
                <a:sym typeface="Wingdings" pitchFamily="2" charset="2"/>
              </a:rPr>
              <a:t></a:t>
            </a:r>
          </a:p>
          <a:p>
            <a:pPr marL="285750" indent="-285750" algn="ctr">
              <a:buFont typeface="Symbol" pitchFamily="2" charset="2"/>
              <a:buChar char="Þ"/>
            </a:pPr>
            <a:r>
              <a:rPr lang="en-VN" sz="1400" dirty="0"/>
              <a:t>Tất cả method triển khai theo tên =)))</a:t>
            </a:r>
          </a:p>
          <a:p>
            <a:pPr algn="ctr"/>
            <a:endParaRPr lang="en-VN" dirty="0"/>
          </a:p>
        </p:txBody>
      </p:sp>
      <p:sp>
        <p:nvSpPr>
          <p:cNvPr id="13" name="Rounded Rectangle 12">
            <a:extLst>
              <a:ext uri="{FF2B5EF4-FFF2-40B4-BE49-F238E27FC236}">
                <a16:creationId xmlns:a16="http://schemas.microsoft.com/office/drawing/2014/main" id="{3AAE48B6-2202-8240-AA22-12E8DD0E82FF}"/>
              </a:ext>
            </a:extLst>
          </p:cNvPr>
          <p:cNvSpPr/>
          <p:nvPr/>
        </p:nvSpPr>
        <p:spPr>
          <a:xfrm>
            <a:off x="5982790" y="4955177"/>
            <a:ext cx="5294812" cy="15501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dirty="0"/>
              <a:t>Quy định NA:</a:t>
            </a:r>
          </a:p>
          <a:p>
            <a:pPr marL="285750" indent="-285750" algn="ctr">
              <a:buFontTx/>
              <a:buChar char="-"/>
            </a:pPr>
            <a:r>
              <a:rPr lang="en-US" dirty="0"/>
              <a:t>C</a:t>
            </a:r>
            <a:r>
              <a:rPr lang="en-VN" dirty="0"/>
              <a:t>hỉ dùng các CRUD cung cấp sẵn</a:t>
            </a:r>
          </a:p>
          <a:p>
            <a:pPr marL="285750" indent="-285750" algn="ctr">
              <a:buFontTx/>
              <a:buChar char="-"/>
            </a:pPr>
            <a:r>
              <a:rPr lang="en-VN" dirty="0"/>
              <a:t>Chỉ dùng các hàm findAllBy 1 trường được cung cấp sẵn</a:t>
            </a:r>
          </a:p>
          <a:p>
            <a:pPr marL="285750" indent="-285750" algn="ctr">
              <a:buFontTx/>
              <a:buChar char="-"/>
            </a:pPr>
            <a:endParaRPr lang="en-VN" dirty="0"/>
          </a:p>
        </p:txBody>
      </p:sp>
    </p:spTree>
    <p:extLst>
      <p:ext uri="{BB962C8B-B14F-4D97-AF65-F5344CB8AC3E}">
        <p14:creationId xmlns:p14="http://schemas.microsoft.com/office/powerpoint/2010/main" val="2777826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B16393-FD47-714C-87A6-C434CE469B07}"/>
              </a:ext>
            </a:extLst>
          </p:cNvPr>
          <p:cNvSpPr txBox="1"/>
          <p:nvPr/>
        </p:nvSpPr>
        <p:spPr>
          <a:xfrm>
            <a:off x="221541" y="3427664"/>
            <a:ext cx="6159571" cy="646331"/>
          </a:xfrm>
          <a:prstGeom prst="rect">
            <a:avLst/>
          </a:prstGeom>
          <a:noFill/>
        </p:spPr>
        <p:txBody>
          <a:bodyPr wrap="none" rtlCol="0">
            <a:spAutoFit/>
          </a:bodyPr>
          <a:lstStyle/>
          <a:p>
            <a:r>
              <a:rPr lang="en-VN" dirty="0"/>
              <a:t>AOP: Aspect Oriented Programing </a:t>
            </a:r>
            <a:r>
              <a:rPr lang="en-VN" i="1" dirty="0"/>
              <a:t>&lt;Lập trình hướng khía cạnh&gt;:</a:t>
            </a:r>
          </a:p>
          <a:p>
            <a:endParaRPr lang="en-VN" dirty="0"/>
          </a:p>
        </p:txBody>
      </p:sp>
      <p:sp>
        <p:nvSpPr>
          <p:cNvPr id="5" name="Rounded Rectangle 4">
            <a:extLst>
              <a:ext uri="{FF2B5EF4-FFF2-40B4-BE49-F238E27FC236}">
                <a16:creationId xmlns:a16="http://schemas.microsoft.com/office/drawing/2014/main" id="{F9C60E93-D105-024D-B2DB-B148DF32EE80}"/>
              </a:ext>
            </a:extLst>
          </p:cNvPr>
          <p:cNvSpPr/>
          <p:nvPr/>
        </p:nvSpPr>
        <p:spPr>
          <a:xfrm>
            <a:off x="461554" y="850982"/>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Lại Thị Phương Anh</a:t>
            </a:r>
          </a:p>
          <a:p>
            <a:pPr algn="ctr"/>
            <a:r>
              <a:rPr lang="en-VN" sz="1400" dirty="0"/>
              <a:t>Cần demo Upload file</a:t>
            </a:r>
          </a:p>
        </p:txBody>
      </p:sp>
      <p:cxnSp>
        <p:nvCxnSpPr>
          <p:cNvPr id="8" name="Straight Arrow Connector 7">
            <a:extLst>
              <a:ext uri="{FF2B5EF4-FFF2-40B4-BE49-F238E27FC236}">
                <a16:creationId xmlns:a16="http://schemas.microsoft.com/office/drawing/2014/main" id="{F56B7EFB-AB26-8743-88DB-85179BDDEDDB}"/>
              </a:ext>
            </a:extLst>
          </p:cNvPr>
          <p:cNvCxnSpPr>
            <a:cxnSpLocks/>
            <a:stCxn id="5" idx="3"/>
          </p:cNvCxnSpPr>
          <p:nvPr/>
        </p:nvCxnSpPr>
        <p:spPr>
          <a:xfrm>
            <a:off x="2891246" y="1099176"/>
            <a:ext cx="33885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2249F0-CD23-064A-B9E5-FADF66774FDE}"/>
              </a:ext>
            </a:extLst>
          </p:cNvPr>
          <p:cNvSpPr txBox="1"/>
          <p:nvPr/>
        </p:nvSpPr>
        <p:spPr>
          <a:xfrm>
            <a:off x="3027317" y="963298"/>
            <a:ext cx="1566454" cy="276999"/>
          </a:xfrm>
          <a:prstGeom prst="rect">
            <a:avLst/>
          </a:prstGeom>
          <a:noFill/>
        </p:spPr>
        <p:txBody>
          <a:bodyPr wrap="none" rtlCol="0">
            <a:spAutoFit/>
          </a:bodyPr>
          <a:lstStyle/>
          <a:p>
            <a:r>
              <a:rPr lang="en-VN" sz="1200" dirty="0"/>
              <a:t>Như Anh demo 1 buổi</a:t>
            </a:r>
          </a:p>
        </p:txBody>
      </p:sp>
      <p:sp>
        <p:nvSpPr>
          <p:cNvPr id="20" name="TextBox 19">
            <a:extLst>
              <a:ext uri="{FF2B5EF4-FFF2-40B4-BE49-F238E27FC236}">
                <a16:creationId xmlns:a16="http://schemas.microsoft.com/office/drawing/2014/main" id="{73B95C84-B42B-F44E-AA8E-C55DA726204C}"/>
              </a:ext>
            </a:extLst>
          </p:cNvPr>
          <p:cNvSpPr txBox="1"/>
          <p:nvPr/>
        </p:nvSpPr>
        <p:spPr>
          <a:xfrm>
            <a:off x="6279790" y="1554120"/>
            <a:ext cx="2254610" cy="369332"/>
          </a:xfrm>
          <a:prstGeom prst="rect">
            <a:avLst/>
          </a:prstGeom>
          <a:solidFill>
            <a:schemeClr val="accent2"/>
          </a:solidFill>
        </p:spPr>
        <p:txBody>
          <a:bodyPr wrap="square" rtlCol="0">
            <a:spAutoFit/>
          </a:bodyPr>
          <a:lstStyle/>
          <a:p>
            <a:r>
              <a:rPr lang="en-VN" dirty="0"/>
              <a:t>=&gt; Mất 3 buổi của lớp</a:t>
            </a:r>
          </a:p>
        </p:txBody>
      </p:sp>
      <p:cxnSp>
        <p:nvCxnSpPr>
          <p:cNvPr id="29" name="Straight Connector 28">
            <a:extLst>
              <a:ext uri="{FF2B5EF4-FFF2-40B4-BE49-F238E27FC236}">
                <a16:creationId xmlns:a16="http://schemas.microsoft.com/office/drawing/2014/main" id="{33F2B348-580C-3643-B07C-AA664FA0A70C}"/>
              </a:ext>
            </a:extLst>
          </p:cNvPr>
          <p:cNvCxnSpPr/>
          <p:nvPr/>
        </p:nvCxnSpPr>
        <p:spPr>
          <a:xfrm>
            <a:off x="6296297" y="963298"/>
            <a:ext cx="0" cy="1716484"/>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7A6B4183-84DF-6649-8BEF-3EE6327AB8E6}"/>
              </a:ext>
            </a:extLst>
          </p:cNvPr>
          <p:cNvSpPr txBox="1"/>
          <p:nvPr/>
        </p:nvSpPr>
        <p:spPr>
          <a:xfrm>
            <a:off x="265083" y="236132"/>
            <a:ext cx="3339056" cy="369332"/>
          </a:xfrm>
          <a:prstGeom prst="rect">
            <a:avLst/>
          </a:prstGeom>
          <a:noFill/>
        </p:spPr>
        <p:txBody>
          <a:bodyPr wrap="none" rtlCol="0">
            <a:spAutoFit/>
          </a:bodyPr>
          <a:lstStyle/>
          <a:p>
            <a:r>
              <a:rPr lang="en-VN" dirty="0"/>
              <a:t>Lập trình không hướng khía cạnh:</a:t>
            </a:r>
          </a:p>
        </p:txBody>
      </p:sp>
      <p:sp>
        <p:nvSpPr>
          <p:cNvPr id="48" name="Rounded Rectangle 47">
            <a:extLst>
              <a:ext uri="{FF2B5EF4-FFF2-40B4-BE49-F238E27FC236}">
                <a16:creationId xmlns:a16="http://schemas.microsoft.com/office/drawing/2014/main" id="{946C0437-E4CC-FD4D-B672-50F36E8B5913}"/>
              </a:ext>
            </a:extLst>
          </p:cNvPr>
          <p:cNvSpPr/>
          <p:nvPr/>
        </p:nvSpPr>
        <p:spPr>
          <a:xfrm>
            <a:off x="461554" y="1490592"/>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Vương Văn Tú</a:t>
            </a:r>
          </a:p>
          <a:p>
            <a:pPr algn="ctr"/>
            <a:r>
              <a:rPr lang="en-VN" sz="1400" dirty="0"/>
              <a:t>Cần demo Upload file</a:t>
            </a:r>
          </a:p>
        </p:txBody>
      </p:sp>
      <p:cxnSp>
        <p:nvCxnSpPr>
          <p:cNvPr id="49" name="Straight Arrow Connector 48">
            <a:extLst>
              <a:ext uri="{FF2B5EF4-FFF2-40B4-BE49-F238E27FC236}">
                <a16:creationId xmlns:a16="http://schemas.microsoft.com/office/drawing/2014/main" id="{41CC14F4-DEA7-AE4B-8987-8C29BF9979D2}"/>
              </a:ext>
            </a:extLst>
          </p:cNvPr>
          <p:cNvCxnSpPr>
            <a:cxnSpLocks/>
            <a:stCxn id="48" idx="3"/>
          </p:cNvCxnSpPr>
          <p:nvPr/>
        </p:nvCxnSpPr>
        <p:spPr>
          <a:xfrm>
            <a:off x="2891246" y="1738786"/>
            <a:ext cx="33885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E8E18EAA-A2EA-EC40-8C5C-C997B9E3CD0E}"/>
              </a:ext>
            </a:extLst>
          </p:cNvPr>
          <p:cNvSpPr txBox="1"/>
          <p:nvPr/>
        </p:nvSpPr>
        <p:spPr>
          <a:xfrm>
            <a:off x="3027317" y="1602908"/>
            <a:ext cx="1566454" cy="276999"/>
          </a:xfrm>
          <a:prstGeom prst="rect">
            <a:avLst/>
          </a:prstGeom>
          <a:noFill/>
        </p:spPr>
        <p:txBody>
          <a:bodyPr wrap="none" rtlCol="0">
            <a:spAutoFit/>
          </a:bodyPr>
          <a:lstStyle/>
          <a:p>
            <a:r>
              <a:rPr lang="en-VN" sz="1200" dirty="0"/>
              <a:t>Như Anh demo 1 buổi</a:t>
            </a:r>
          </a:p>
        </p:txBody>
      </p:sp>
      <p:sp>
        <p:nvSpPr>
          <p:cNvPr id="51" name="Rounded Rectangle 50">
            <a:extLst>
              <a:ext uri="{FF2B5EF4-FFF2-40B4-BE49-F238E27FC236}">
                <a16:creationId xmlns:a16="http://schemas.microsoft.com/office/drawing/2014/main" id="{8258D5D7-CEFC-8142-A678-D3C722901FA2}"/>
              </a:ext>
            </a:extLst>
          </p:cNvPr>
          <p:cNvSpPr/>
          <p:nvPr/>
        </p:nvSpPr>
        <p:spPr>
          <a:xfrm>
            <a:off x="461554" y="2119256"/>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N</a:t>
            </a:r>
            <a:r>
              <a:rPr lang="en-US" sz="1400" dirty="0"/>
              <a:t>g</a:t>
            </a:r>
            <a:r>
              <a:rPr lang="en-VN" sz="1400" dirty="0"/>
              <a:t>uyễn Việt Tiến</a:t>
            </a:r>
          </a:p>
          <a:p>
            <a:pPr algn="ctr"/>
            <a:r>
              <a:rPr lang="en-VN" sz="1400" dirty="0"/>
              <a:t>Cần demo Upload file</a:t>
            </a:r>
          </a:p>
        </p:txBody>
      </p:sp>
      <p:cxnSp>
        <p:nvCxnSpPr>
          <p:cNvPr id="52" name="Straight Arrow Connector 51">
            <a:extLst>
              <a:ext uri="{FF2B5EF4-FFF2-40B4-BE49-F238E27FC236}">
                <a16:creationId xmlns:a16="http://schemas.microsoft.com/office/drawing/2014/main" id="{936124FC-88EA-C647-81A5-903CB4B7AE20}"/>
              </a:ext>
            </a:extLst>
          </p:cNvPr>
          <p:cNvCxnSpPr>
            <a:cxnSpLocks/>
            <a:stCxn id="51" idx="3"/>
          </p:cNvCxnSpPr>
          <p:nvPr/>
        </p:nvCxnSpPr>
        <p:spPr>
          <a:xfrm>
            <a:off x="2891246" y="2367450"/>
            <a:ext cx="33885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A201EC44-B9D4-2944-9B36-97AE3BC47223}"/>
              </a:ext>
            </a:extLst>
          </p:cNvPr>
          <p:cNvSpPr txBox="1"/>
          <p:nvPr/>
        </p:nvSpPr>
        <p:spPr>
          <a:xfrm>
            <a:off x="3027317" y="2231572"/>
            <a:ext cx="1566454" cy="276999"/>
          </a:xfrm>
          <a:prstGeom prst="rect">
            <a:avLst/>
          </a:prstGeom>
          <a:noFill/>
        </p:spPr>
        <p:txBody>
          <a:bodyPr wrap="none" rtlCol="0">
            <a:spAutoFit/>
          </a:bodyPr>
          <a:lstStyle/>
          <a:p>
            <a:r>
              <a:rPr lang="en-VN" sz="1200" dirty="0"/>
              <a:t>Như Anh demo 1 buổi</a:t>
            </a:r>
          </a:p>
        </p:txBody>
      </p:sp>
      <p:sp>
        <p:nvSpPr>
          <p:cNvPr id="57" name="Rounded Rectangle 56">
            <a:extLst>
              <a:ext uri="{FF2B5EF4-FFF2-40B4-BE49-F238E27FC236}">
                <a16:creationId xmlns:a16="http://schemas.microsoft.com/office/drawing/2014/main" id="{57E4895D-EEF6-0A42-A3A9-806C248406CB}"/>
              </a:ext>
            </a:extLst>
          </p:cNvPr>
          <p:cNvSpPr/>
          <p:nvPr/>
        </p:nvSpPr>
        <p:spPr>
          <a:xfrm>
            <a:off x="461554" y="4573683"/>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Lại Thị Phương Anh</a:t>
            </a:r>
          </a:p>
          <a:p>
            <a:pPr algn="ctr"/>
            <a:r>
              <a:rPr lang="en-VN" sz="1400" dirty="0"/>
              <a:t>Cần demo Upload file</a:t>
            </a:r>
          </a:p>
        </p:txBody>
      </p:sp>
      <p:cxnSp>
        <p:nvCxnSpPr>
          <p:cNvPr id="58" name="Straight Arrow Connector 57">
            <a:extLst>
              <a:ext uri="{FF2B5EF4-FFF2-40B4-BE49-F238E27FC236}">
                <a16:creationId xmlns:a16="http://schemas.microsoft.com/office/drawing/2014/main" id="{90AC44A0-D47A-F74D-A0D0-B4E200539991}"/>
              </a:ext>
            </a:extLst>
          </p:cNvPr>
          <p:cNvCxnSpPr>
            <a:cxnSpLocks/>
            <a:stCxn id="57" idx="3"/>
          </p:cNvCxnSpPr>
          <p:nvPr/>
        </p:nvCxnSpPr>
        <p:spPr>
          <a:xfrm>
            <a:off x="2891246" y="4821877"/>
            <a:ext cx="1820091" cy="639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0F59A7A2-2E52-3345-952B-79F16D22A190}"/>
              </a:ext>
            </a:extLst>
          </p:cNvPr>
          <p:cNvSpPr txBox="1"/>
          <p:nvPr/>
        </p:nvSpPr>
        <p:spPr>
          <a:xfrm>
            <a:off x="6279790" y="5129488"/>
            <a:ext cx="2254610" cy="646331"/>
          </a:xfrm>
          <a:prstGeom prst="rect">
            <a:avLst/>
          </a:prstGeom>
          <a:solidFill>
            <a:schemeClr val="accent2"/>
          </a:solidFill>
        </p:spPr>
        <p:txBody>
          <a:bodyPr wrap="square" rtlCol="0">
            <a:spAutoFit/>
          </a:bodyPr>
          <a:lstStyle/>
          <a:p>
            <a:pPr marL="285750" indent="-285750">
              <a:buFont typeface="Symbol" pitchFamily="2" charset="2"/>
              <a:buChar char="Þ"/>
            </a:pPr>
            <a:r>
              <a:rPr lang="en-VN" dirty="0"/>
              <a:t>Mất 1 buổi của lớp</a:t>
            </a:r>
          </a:p>
          <a:p>
            <a:r>
              <a:rPr lang="en-VN" dirty="0"/>
              <a:t>     ai cần thì xem lại</a:t>
            </a:r>
          </a:p>
        </p:txBody>
      </p:sp>
      <p:cxnSp>
        <p:nvCxnSpPr>
          <p:cNvPr id="61" name="Straight Connector 60">
            <a:extLst>
              <a:ext uri="{FF2B5EF4-FFF2-40B4-BE49-F238E27FC236}">
                <a16:creationId xmlns:a16="http://schemas.microsoft.com/office/drawing/2014/main" id="{9AC7DBE4-C49F-FC41-8409-5BA8CF4B76B4}"/>
              </a:ext>
            </a:extLst>
          </p:cNvPr>
          <p:cNvCxnSpPr/>
          <p:nvPr/>
        </p:nvCxnSpPr>
        <p:spPr>
          <a:xfrm>
            <a:off x="6279790" y="4573683"/>
            <a:ext cx="0" cy="1716484"/>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sp>
        <p:nvSpPr>
          <p:cNvPr id="62" name="Rounded Rectangle 61">
            <a:extLst>
              <a:ext uri="{FF2B5EF4-FFF2-40B4-BE49-F238E27FC236}">
                <a16:creationId xmlns:a16="http://schemas.microsoft.com/office/drawing/2014/main" id="{6FF25F86-FDE6-F44D-82D1-9C4DA6CDDDC0}"/>
              </a:ext>
            </a:extLst>
          </p:cNvPr>
          <p:cNvSpPr/>
          <p:nvPr/>
        </p:nvSpPr>
        <p:spPr>
          <a:xfrm>
            <a:off x="461554" y="5213293"/>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Vương Văn Tú</a:t>
            </a:r>
          </a:p>
          <a:p>
            <a:pPr algn="ctr"/>
            <a:r>
              <a:rPr lang="en-VN" sz="1400" dirty="0"/>
              <a:t>Cần demo Upload file</a:t>
            </a:r>
          </a:p>
        </p:txBody>
      </p:sp>
      <p:cxnSp>
        <p:nvCxnSpPr>
          <p:cNvPr id="63" name="Straight Arrow Connector 62">
            <a:extLst>
              <a:ext uri="{FF2B5EF4-FFF2-40B4-BE49-F238E27FC236}">
                <a16:creationId xmlns:a16="http://schemas.microsoft.com/office/drawing/2014/main" id="{89FFF9B7-5A10-004B-B313-927B180B1783}"/>
              </a:ext>
            </a:extLst>
          </p:cNvPr>
          <p:cNvCxnSpPr>
            <a:cxnSpLocks/>
            <a:stCxn id="62" idx="3"/>
            <a:endCxn id="64" idx="3"/>
          </p:cNvCxnSpPr>
          <p:nvPr/>
        </p:nvCxnSpPr>
        <p:spPr>
          <a:xfrm>
            <a:off x="2891246" y="5461487"/>
            <a:ext cx="33885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5479852A-0AED-FE4F-A134-ABEFE6066BFD}"/>
              </a:ext>
            </a:extLst>
          </p:cNvPr>
          <p:cNvSpPr txBox="1"/>
          <p:nvPr/>
        </p:nvSpPr>
        <p:spPr>
          <a:xfrm>
            <a:off x="4711337" y="5230654"/>
            <a:ext cx="1568453" cy="461665"/>
          </a:xfrm>
          <a:prstGeom prst="rect">
            <a:avLst/>
          </a:prstGeom>
          <a:noFill/>
        </p:spPr>
        <p:txBody>
          <a:bodyPr wrap="square" rtlCol="0">
            <a:spAutoFit/>
          </a:bodyPr>
          <a:lstStyle/>
          <a:p>
            <a:r>
              <a:rPr lang="en-VN" sz="1200" dirty="0"/>
              <a:t>Như Anh demo 1 buổi </a:t>
            </a:r>
          </a:p>
          <a:p>
            <a:r>
              <a:rPr lang="en-VN" sz="1200" dirty="0"/>
              <a:t>rồi quay lại video</a:t>
            </a:r>
          </a:p>
        </p:txBody>
      </p:sp>
      <p:sp>
        <p:nvSpPr>
          <p:cNvPr id="65" name="Rounded Rectangle 64">
            <a:extLst>
              <a:ext uri="{FF2B5EF4-FFF2-40B4-BE49-F238E27FC236}">
                <a16:creationId xmlns:a16="http://schemas.microsoft.com/office/drawing/2014/main" id="{A475F09E-1986-EB4B-B562-360D8676D85B}"/>
              </a:ext>
            </a:extLst>
          </p:cNvPr>
          <p:cNvSpPr/>
          <p:nvPr/>
        </p:nvSpPr>
        <p:spPr>
          <a:xfrm>
            <a:off x="461554" y="5841957"/>
            <a:ext cx="2429692" cy="4963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dirty="0"/>
              <a:t>N</a:t>
            </a:r>
            <a:r>
              <a:rPr lang="en-US" sz="1400" dirty="0"/>
              <a:t>g</a:t>
            </a:r>
            <a:r>
              <a:rPr lang="en-VN" sz="1400" dirty="0"/>
              <a:t>uyễn Việt Tiến</a:t>
            </a:r>
          </a:p>
          <a:p>
            <a:pPr algn="ctr"/>
            <a:r>
              <a:rPr lang="en-VN" sz="1400" dirty="0"/>
              <a:t>Cần demo Upload file</a:t>
            </a:r>
          </a:p>
        </p:txBody>
      </p:sp>
      <p:cxnSp>
        <p:nvCxnSpPr>
          <p:cNvPr id="66" name="Straight Arrow Connector 65">
            <a:extLst>
              <a:ext uri="{FF2B5EF4-FFF2-40B4-BE49-F238E27FC236}">
                <a16:creationId xmlns:a16="http://schemas.microsoft.com/office/drawing/2014/main" id="{87960382-58C9-C846-BDB9-F2A7372F5DE1}"/>
              </a:ext>
            </a:extLst>
          </p:cNvPr>
          <p:cNvCxnSpPr>
            <a:cxnSpLocks/>
            <a:stCxn id="65" idx="3"/>
          </p:cNvCxnSpPr>
          <p:nvPr/>
        </p:nvCxnSpPr>
        <p:spPr>
          <a:xfrm flipV="1">
            <a:off x="2891246" y="5461487"/>
            <a:ext cx="1820091" cy="628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65637FDF-004A-FE41-B7A1-42A4830BF508}"/>
              </a:ext>
            </a:extLst>
          </p:cNvPr>
          <p:cNvSpPr txBox="1"/>
          <p:nvPr/>
        </p:nvSpPr>
        <p:spPr>
          <a:xfrm>
            <a:off x="276823" y="3871952"/>
            <a:ext cx="9177962" cy="369332"/>
          </a:xfrm>
          <a:prstGeom prst="rect">
            <a:avLst/>
          </a:prstGeom>
          <a:noFill/>
        </p:spPr>
        <p:txBody>
          <a:bodyPr wrap="none" rtlCol="0">
            <a:spAutoFit/>
          </a:bodyPr>
          <a:lstStyle/>
          <a:p>
            <a:r>
              <a:rPr lang="en-VN" b="1" i="1" dirty="0"/>
              <a:t>AOP là kỹ thuật lập trình mà ta quan tâm tới những vấn đề gặp phải nhiều lần trong hệ thống</a:t>
            </a:r>
          </a:p>
        </p:txBody>
      </p:sp>
    </p:spTree>
    <p:extLst>
      <p:ext uri="{BB962C8B-B14F-4D97-AF65-F5344CB8AC3E}">
        <p14:creationId xmlns:p14="http://schemas.microsoft.com/office/powerpoint/2010/main" val="8193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wipe(left)">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left)">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left)">
                                      <p:cBhvr>
                                        <p:cTn id="27" dur="500"/>
                                        <p:tgtEl>
                                          <p:spTgt spid="5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wipe(left)">
                                      <p:cBhvr>
                                        <p:cTn id="32" dur="500"/>
                                        <p:tgtEl>
                                          <p:spTgt spid="5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left)">
                                      <p:cBhvr>
                                        <p:cTn id="37" dur="500"/>
                                        <p:tgtEl>
                                          <p:spTgt spid="8"/>
                                        </p:tgtEl>
                                      </p:cBhvr>
                                    </p:animEffect>
                                  </p:childTnLst>
                                </p:cTn>
                              </p:par>
                              <p:par>
                                <p:cTn id="38" presetID="22" presetClass="entr" presetSubtype="8" fill="hold" nodeType="with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wipe(left)">
                                      <p:cBhvr>
                                        <p:cTn id="40" dur="500"/>
                                        <p:tgtEl>
                                          <p:spTgt spid="49"/>
                                        </p:tgtEl>
                                      </p:cBhvr>
                                    </p:animEffect>
                                  </p:childTnLst>
                                </p:cTn>
                              </p:par>
                              <p:par>
                                <p:cTn id="41" presetID="22" presetClass="entr" presetSubtype="8" fill="hold" nodeType="withEffect">
                                  <p:stCondLst>
                                    <p:cond delay="0"/>
                                  </p:stCondLst>
                                  <p:childTnLst>
                                    <p:set>
                                      <p:cBhvr>
                                        <p:cTn id="42" dur="1" fill="hold">
                                          <p:stCondLst>
                                            <p:cond delay="0"/>
                                          </p:stCondLst>
                                        </p:cTn>
                                        <p:tgtEl>
                                          <p:spTgt spid="52"/>
                                        </p:tgtEl>
                                        <p:attrNameLst>
                                          <p:attrName>style.visibility</p:attrName>
                                        </p:attrNameLst>
                                      </p:cBhvr>
                                      <p:to>
                                        <p:strVal val="visible"/>
                                      </p:to>
                                    </p:set>
                                    <p:animEffect transition="in" filter="wipe(left)">
                                      <p:cBhvr>
                                        <p:cTn id="43" dur="500"/>
                                        <p:tgtEl>
                                          <p:spTgt spid="52"/>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left)">
                                      <p:cBhvr>
                                        <p:cTn id="48" dur="500"/>
                                        <p:tgtEl>
                                          <p:spTgt spid="20"/>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wipe(left)">
                                      <p:cBhvr>
                                        <p:cTn id="53" dur="500"/>
                                        <p:tgtEl>
                                          <p:spTgt spid="5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wipe(left)">
                                      <p:cBhvr>
                                        <p:cTn id="56" dur="500"/>
                                        <p:tgtEl>
                                          <p:spTgt spid="62"/>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65"/>
                                        </p:tgtEl>
                                        <p:attrNameLst>
                                          <p:attrName>style.visibility</p:attrName>
                                        </p:attrNameLst>
                                      </p:cBhvr>
                                      <p:to>
                                        <p:strVal val="visible"/>
                                      </p:to>
                                    </p:set>
                                    <p:animEffect transition="in" filter="wipe(left)">
                                      <p:cBhvr>
                                        <p:cTn id="59" dur="500"/>
                                        <p:tgtEl>
                                          <p:spTgt spid="65"/>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par>
                                <p:cTn id="65" presetID="22" presetClass="entr" presetSubtype="8" fill="hold" nodeType="withEffect">
                                  <p:stCondLst>
                                    <p:cond delay="0"/>
                                  </p:stCondLst>
                                  <p:childTnLst>
                                    <p:set>
                                      <p:cBhvr>
                                        <p:cTn id="66" dur="1" fill="hold">
                                          <p:stCondLst>
                                            <p:cond delay="0"/>
                                          </p:stCondLst>
                                        </p:cTn>
                                        <p:tgtEl>
                                          <p:spTgt spid="63"/>
                                        </p:tgtEl>
                                        <p:attrNameLst>
                                          <p:attrName>style.visibility</p:attrName>
                                        </p:attrNameLst>
                                      </p:cBhvr>
                                      <p:to>
                                        <p:strVal val="visible"/>
                                      </p:to>
                                    </p:set>
                                    <p:animEffect transition="in" filter="wipe(left)">
                                      <p:cBhvr>
                                        <p:cTn id="67" dur="500"/>
                                        <p:tgtEl>
                                          <p:spTgt spid="63"/>
                                        </p:tgtEl>
                                      </p:cBhvr>
                                    </p:animEffect>
                                  </p:childTnLst>
                                </p:cTn>
                              </p:par>
                              <p:par>
                                <p:cTn id="68" presetID="22" presetClass="entr" presetSubtype="8" fill="hold" nodeType="withEffect">
                                  <p:stCondLst>
                                    <p:cond delay="0"/>
                                  </p:stCondLst>
                                  <p:childTnLst>
                                    <p:set>
                                      <p:cBhvr>
                                        <p:cTn id="69" dur="1" fill="hold">
                                          <p:stCondLst>
                                            <p:cond delay="0"/>
                                          </p:stCondLst>
                                        </p:cTn>
                                        <p:tgtEl>
                                          <p:spTgt spid="66"/>
                                        </p:tgtEl>
                                        <p:attrNameLst>
                                          <p:attrName>style.visibility</p:attrName>
                                        </p:attrNameLst>
                                      </p:cBhvr>
                                      <p:to>
                                        <p:strVal val="visible"/>
                                      </p:to>
                                    </p:set>
                                    <p:animEffect transition="in" filter="wipe(left)">
                                      <p:cBhvr>
                                        <p:cTn id="70" dur="500"/>
                                        <p:tgtEl>
                                          <p:spTgt spid="66"/>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wipe(left)">
                                      <p:cBhvr>
                                        <p:cTn id="73" dur="500"/>
                                        <p:tgtEl>
                                          <p:spTgt spid="64"/>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60"/>
                                        </p:tgtEl>
                                        <p:attrNameLst>
                                          <p:attrName>style.visibility</p:attrName>
                                        </p:attrNameLst>
                                      </p:cBhvr>
                                      <p:to>
                                        <p:strVal val="visible"/>
                                      </p:to>
                                    </p:set>
                                    <p:animEffect transition="in" filter="wipe(left)">
                                      <p:cBhvr>
                                        <p:cTn id="78" dur="500"/>
                                        <p:tgtEl>
                                          <p:spTgt spid="60"/>
                                        </p:tgtEl>
                                      </p:cBhvr>
                                    </p:animEffect>
                                  </p:childTnLst>
                                </p:cTn>
                              </p:par>
                            </p:childTnLst>
                          </p:cTn>
                        </p:par>
                      </p:childTnLst>
                    </p:cTn>
                  </p:par>
                  <p:par>
                    <p:cTn id="79" fill="hold">
                      <p:stCondLst>
                        <p:cond delay="indefinite"/>
                      </p:stCondLst>
                      <p:childTnLst>
                        <p:par>
                          <p:cTn id="80" fill="hold">
                            <p:stCondLst>
                              <p:cond delay="0"/>
                            </p:stCondLst>
                            <p:childTnLst>
                              <p:par>
                                <p:cTn id="81" presetID="16" presetClass="entr" presetSubtype="21" fill="hold" grpId="0" nodeType="clickEffect">
                                  <p:stCondLst>
                                    <p:cond delay="0"/>
                                  </p:stCondLst>
                                  <p:childTnLst>
                                    <p:set>
                                      <p:cBhvr>
                                        <p:cTn id="82" dur="1" fill="hold">
                                          <p:stCondLst>
                                            <p:cond delay="0"/>
                                          </p:stCondLst>
                                        </p:cTn>
                                        <p:tgtEl>
                                          <p:spTgt spid="76"/>
                                        </p:tgtEl>
                                        <p:attrNameLst>
                                          <p:attrName>style.visibility</p:attrName>
                                        </p:attrNameLst>
                                      </p:cBhvr>
                                      <p:to>
                                        <p:strVal val="visible"/>
                                      </p:to>
                                    </p:set>
                                    <p:animEffect transition="in" filter="barn(inVertical)">
                                      <p:cBhvr>
                                        <p:cTn id="83"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p:bldP spid="20" grpId="0" animBg="1"/>
      <p:bldP spid="48" grpId="0" animBg="1"/>
      <p:bldP spid="50" grpId="0"/>
      <p:bldP spid="51" grpId="0" animBg="1"/>
      <p:bldP spid="53" grpId="0"/>
      <p:bldP spid="57" grpId="0" animBg="1"/>
      <p:bldP spid="60" grpId="0" animBg="1"/>
      <p:bldP spid="62" grpId="0" animBg="1"/>
      <p:bldP spid="64" grpId="0"/>
      <p:bldP spid="65" grpId="0" animBg="1"/>
      <p:bldP spid="7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66ABB2-C6FD-0A48-BAD5-1B2DF30F65BA}"/>
              </a:ext>
            </a:extLst>
          </p:cNvPr>
          <p:cNvSpPr txBox="1"/>
          <p:nvPr/>
        </p:nvSpPr>
        <p:spPr>
          <a:xfrm>
            <a:off x="200025" y="332674"/>
            <a:ext cx="1973682" cy="369332"/>
          </a:xfrm>
          <a:prstGeom prst="rect">
            <a:avLst/>
          </a:prstGeom>
          <a:noFill/>
        </p:spPr>
        <p:txBody>
          <a:bodyPr wrap="none" rtlCol="0">
            <a:spAutoFit/>
          </a:bodyPr>
          <a:lstStyle/>
          <a:p>
            <a:r>
              <a:rPr lang="en-VN" dirty="0"/>
              <a:t>Web Services là gì?</a:t>
            </a:r>
          </a:p>
        </p:txBody>
      </p:sp>
      <p:sp>
        <p:nvSpPr>
          <p:cNvPr id="5" name="TextBox 4">
            <a:extLst>
              <a:ext uri="{FF2B5EF4-FFF2-40B4-BE49-F238E27FC236}">
                <a16:creationId xmlns:a16="http://schemas.microsoft.com/office/drawing/2014/main" id="{9EB08D25-F9BC-3B43-8C62-8453B5E120AA}"/>
              </a:ext>
            </a:extLst>
          </p:cNvPr>
          <p:cNvSpPr txBox="1"/>
          <p:nvPr/>
        </p:nvSpPr>
        <p:spPr>
          <a:xfrm>
            <a:off x="485775" y="702006"/>
            <a:ext cx="8118963" cy="2246769"/>
          </a:xfrm>
          <a:prstGeom prst="rect">
            <a:avLst/>
          </a:prstGeom>
          <a:noFill/>
        </p:spPr>
        <p:txBody>
          <a:bodyPr wrap="square" rtlCol="0">
            <a:spAutoFit/>
          </a:bodyPr>
          <a:lstStyle/>
          <a:p>
            <a:r>
              <a:rPr lang="vi-VN" sz="1400" dirty="0"/>
              <a:t>- Web Services là một ứng dụng có thể truy cập thông qua giao thức Web chuẩn (HTTP hoặc HTTPs). </a:t>
            </a:r>
          </a:p>
          <a:p>
            <a:endParaRPr lang="vi-VN" sz="1400" dirty="0"/>
          </a:p>
          <a:p>
            <a:r>
              <a:rPr lang="vi-VN" sz="1400" dirty="0"/>
              <a:t>- Web Services được thiết kế để giao tiếp với các chương tình khác (chứ không phải với User).</a:t>
            </a:r>
          </a:p>
          <a:p>
            <a:endParaRPr lang="vi-VN" sz="1400" dirty="0"/>
          </a:p>
          <a:p>
            <a:r>
              <a:rPr lang="vi-VN" sz="1400" dirty="0"/>
              <a:t>- Với dữ liệu đầu vào xác định, web server xử lý và trả ra dữ liệu đầu ra theo chuẩn (thường là XML hoặc JSON) đảm bảo mọi ứng dụng có thể hiểu và sử dụng mà không quan tâm đến loại thiết bị, hệ điểu hành, kiến trúc phần mềm hay ngôn ngữ được sử dụng.</a:t>
            </a:r>
            <a:br>
              <a:rPr lang="vi-VN" sz="1400" dirty="0"/>
            </a:br>
            <a:endParaRPr lang="vi-VN" sz="1400" dirty="0"/>
          </a:p>
          <a:p>
            <a:r>
              <a:rPr lang="en-VN" sz="1400" dirty="0"/>
              <a:t>- Json: java script object notation.</a:t>
            </a:r>
          </a:p>
        </p:txBody>
      </p:sp>
      <p:sp>
        <p:nvSpPr>
          <p:cNvPr id="6" name="TextBox 5">
            <a:extLst>
              <a:ext uri="{FF2B5EF4-FFF2-40B4-BE49-F238E27FC236}">
                <a16:creationId xmlns:a16="http://schemas.microsoft.com/office/drawing/2014/main" id="{3D91A99F-4C85-344D-9CFE-1F38523A8C30}"/>
              </a:ext>
            </a:extLst>
          </p:cNvPr>
          <p:cNvSpPr txBox="1"/>
          <p:nvPr/>
        </p:nvSpPr>
        <p:spPr>
          <a:xfrm>
            <a:off x="200025" y="2953095"/>
            <a:ext cx="6356805" cy="369332"/>
          </a:xfrm>
          <a:prstGeom prst="rect">
            <a:avLst/>
          </a:prstGeom>
          <a:noFill/>
        </p:spPr>
        <p:txBody>
          <a:bodyPr wrap="none" rtlCol="0">
            <a:spAutoFit/>
          </a:bodyPr>
          <a:lstStyle/>
          <a:p>
            <a:r>
              <a:rPr lang="en-VN" dirty="0"/>
              <a:t>Website và Web services? </a:t>
            </a:r>
            <a:r>
              <a:rPr lang="en-VN" sz="1400" i="1" dirty="0"/>
              <a:t>Cùng là web, cùng cần có server và giao thức HTTP</a:t>
            </a:r>
          </a:p>
        </p:txBody>
      </p:sp>
      <p:sp>
        <p:nvSpPr>
          <p:cNvPr id="7" name="TextBox 6">
            <a:extLst>
              <a:ext uri="{FF2B5EF4-FFF2-40B4-BE49-F238E27FC236}">
                <a16:creationId xmlns:a16="http://schemas.microsoft.com/office/drawing/2014/main" id="{A6AF56F1-89CF-B84F-BFF9-50A31AD9E31D}"/>
              </a:ext>
            </a:extLst>
          </p:cNvPr>
          <p:cNvSpPr txBox="1"/>
          <p:nvPr/>
        </p:nvSpPr>
        <p:spPr>
          <a:xfrm>
            <a:off x="4326847" y="3434372"/>
            <a:ext cx="964367" cy="369332"/>
          </a:xfrm>
          <a:prstGeom prst="rect">
            <a:avLst/>
          </a:prstGeom>
          <a:noFill/>
        </p:spPr>
        <p:txBody>
          <a:bodyPr wrap="none" rtlCol="0">
            <a:spAutoFit/>
          </a:bodyPr>
          <a:lstStyle/>
          <a:p>
            <a:r>
              <a:rPr lang="en-VN" b="1" dirty="0"/>
              <a:t>Website</a:t>
            </a:r>
          </a:p>
        </p:txBody>
      </p:sp>
      <p:sp>
        <p:nvSpPr>
          <p:cNvPr id="8" name="TextBox 7">
            <a:extLst>
              <a:ext uri="{FF2B5EF4-FFF2-40B4-BE49-F238E27FC236}">
                <a16:creationId xmlns:a16="http://schemas.microsoft.com/office/drawing/2014/main" id="{305A06ED-CEB3-9649-A492-A1E29F66E0E0}"/>
              </a:ext>
            </a:extLst>
          </p:cNvPr>
          <p:cNvSpPr txBox="1"/>
          <p:nvPr/>
        </p:nvSpPr>
        <p:spPr>
          <a:xfrm>
            <a:off x="6747910" y="3465576"/>
            <a:ext cx="1454501" cy="369332"/>
          </a:xfrm>
          <a:prstGeom prst="rect">
            <a:avLst/>
          </a:prstGeom>
          <a:noFill/>
        </p:spPr>
        <p:txBody>
          <a:bodyPr wrap="none" rtlCol="0">
            <a:spAutoFit/>
          </a:bodyPr>
          <a:lstStyle/>
          <a:p>
            <a:r>
              <a:rPr lang="en-VN" b="1" dirty="0"/>
              <a:t>Web Services</a:t>
            </a:r>
          </a:p>
        </p:txBody>
      </p:sp>
      <p:sp>
        <p:nvSpPr>
          <p:cNvPr id="9" name="TextBox 8">
            <a:extLst>
              <a:ext uri="{FF2B5EF4-FFF2-40B4-BE49-F238E27FC236}">
                <a16:creationId xmlns:a16="http://schemas.microsoft.com/office/drawing/2014/main" id="{D7BAE30E-11BA-DA4A-A436-EC05FD1CDFCC}"/>
              </a:ext>
            </a:extLst>
          </p:cNvPr>
          <p:cNvSpPr txBox="1"/>
          <p:nvPr/>
        </p:nvSpPr>
        <p:spPr>
          <a:xfrm>
            <a:off x="844062" y="3762673"/>
            <a:ext cx="4432790" cy="2893100"/>
          </a:xfrm>
          <a:prstGeom prst="rect">
            <a:avLst/>
          </a:prstGeom>
          <a:noFill/>
        </p:spPr>
        <p:txBody>
          <a:bodyPr wrap="square" rtlCol="0">
            <a:spAutoFit/>
          </a:bodyPr>
          <a:lstStyle/>
          <a:p>
            <a:pPr algn="r"/>
            <a:r>
              <a:rPr lang="vi-VN" sz="1400" dirty="0"/>
              <a:t>1. Có UI</a:t>
            </a:r>
          </a:p>
          <a:p>
            <a:pPr algn="r"/>
            <a:endParaRPr lang="vi-VN" sz="1400" dirty="0"/>
          </a:p>
          <a:p>
            <a:pPr algn="r"/>
            <a:r>
              <a:rPr lang="vi-VN" sz="1400" dirty="0"/>
              <a:t>2. Người dùng dùng</a:t>
            </a:r>
          </a:p>
          <a:p>
            <a:pPr algn="r"/>
            <a:endParaRPr lang="vi-VN" sz="1400" dirty="0"/>
          </a:p>
          <a:p>
            <a:pPr algn="r"/>
            <a:r>
              <a:rPr lang="vi-VN" sz="1400" dirty="0"/>
              <a:t>3. Đa nền tảng (trình duyệt và hệ điều hành khác nhau)</a:t>
            </a:r>
          </a:p>
          <a:p>
            <a:pPr algn="r"/>
            <a:endParaRPr lang="vi-VN" sz="1400" dirty="0"/>
          </a:p>
          <a:p>
            <a:pPr algn="r"/>
            <a:r>
              <a:rPr lang="vi-VN" sz="1400" dirty="0"/>
              <a:t>4. Cách thức tương tác: thành phần trong giao diện (button, textbox....)</a:t>
            </a:r>
          </a:p>
          <a:p>
            <a:pPr algn="r"/>
            <a:endParaRPr lang="vi-VN" sz="1400" dirty="0"/>
          </a:p>
          <a:p>
            <a:pPr algn="r"/>
            <a:r>
              <a:rPr lang="vi-VN" sz="1400" dirty="0"/>
              <a:t>5. Dữ liệu đầu ra: trang HTML - dễ đọc hiểu </a:t>
            </a:r>
          </a:p>
          <a:p>
            <a:pPr algn="r"/>
            <a:r>
              <a:rPr lang="vi-VN" sz="1400" dirty="0"/>
              <a:t>(được tinh chỉnh để cho user đọc)</a:t>
            </a:r>
          </a:p>
          <a:p>
            <a:pPr algn="r"/>
            <a:endParaRPr lang="vi-VN" sz="1400" dirty="0"/>
          </a:p>
        </p:txBody>
      </p:sp>
      <p:sp>
        <p:nvSpPr>
          <p:cNvPr id="10" name="TextBox 9">
            <a:extLst>
              <a:ext uri="{FF2B5EF4-FFF2-40B4-BE49-F238E27FC236}">
                <a16:creationId xmlns:a16="http://schemas.microsoft.com/office/drawing/2014/main" id="{22EB506F-A4F6-7B4F-A31F-D13F4B133B10}"/>
              </a:ext>
            </a:extLst>
          </p:cNvPr>
          <p:cNvSpPr txBox="1"/>
          <p:nvPr/>
        </p:nvSpPr>
        <p:spPr>
          <a:xfrm>
            <a:off x="6723126" y="3749457"/>
            <a:ext cx="5468874" cy="2893100"/>
          </a:xfrm>
          <a:prstGeom prst="rect">
            <a:avLst/>
          </a:prstGeom>
          <a:noFill/>
        </p:spPr>
        <p:txBody>
          <a:bodyPr wrap="square" rtlCol="0">
            <a:spAutoFit/>
          </a:bodyPr>
          <a:lstStyle/>
          <a:p>
            <a:r>
              <a:rPr lang="vi-VN" sz="1400" dirty="0"/>
              <a:t>1. Không có UI.</a:t>
            </a:r>
          </a:p>
          <a:p>
            <a:endParaRPr lang="vi-VN" sz="1400" dirty="0"/>
          </a:p>
          <a:p>
            <a:r>
              <a:rPr lang="vi-VN" sz="1400" dirty="0"/>
              <a:t>2. Ứng dụng dùng</a:t>
            </a:r>
          </a:p>
          <a:p>
            <a:endParaRPr lang="vi-VN" sz="1400" dirty="0"/>
          </a:p>
          <a:p>
            <a:r>
              <a:rPr lang="vi-VN" sz="1400" dirty="0"/>
              <a:t>3. Độc lập nền tảng (không quan tâm đến nền tảng nào, </a:t>
            </a:r>
          </a:p>
          <a:p>
            <a:r>
              <a:rPr lang="vi-VN" sz="1400" dirty="0"/>
              <a:t>chỉ quan tâm đến giao thức và chuẩn đầu ra)</a:t>
            </a:r>
          </a:p>
          <a:p>
            <a:endParaRPr lang="vi-VN" sz="1400" dirty="0"/>
          </a:p>
          <a:p>
            <a:r>
              <a:rPr lang="vi-VN" sz="1400" dirty="0"/>
              <a:t>4. Cách thức tương tác: Truy cập bởi các phương thức HTTP</a:t>
            </a:r>
          </a:p>
          <a:p>
            <a:r>
              <a:rPr lang="vi-VN" sz="1400" dirty="0"/>
              <a:t>5. Dữ liệu đầu ra: JSON / XML. </a:t>
            </a:r>
          </a:p>
          <a:p>
            <a:r>
              <a:rPr lang="vi-VN" sz="1400" dirty="0"/>
              <a:t>Cần được tinh chỉnh để xuất ra thì ứng dụng khác mới đọc được. </a:t>
            </a:r>
          </a:p>
          <a:p>
            <a:endParaRPr lang="vi-VN" sz="1400" dirty="0"/>
          </a:p>
          <a:p>
            <a:endParaRPr lang="vi-VN" sz="1400" dirty="0"/>
          </a:p>
          <a:p>
            <a:endParaRPr lang="en-VN" sz="1400" dirty="0"/>
          </a:p>
        </p:txBody>
      </p:sp>
    </p:spTree>
    <p:extLst>
      <p:ext uri="{BB962C8B-B14F-4D97-AF65-F5344CB8AC3E}">
        <p14:creationId xmlns:p14="http://schemas.microsoft.com/office/powerpoint/2010/main" val="8292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barn(inVertical)">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arn(inVertical)">
                                      <p:cBhvr>
                                        <p:cTn id="20" dur="500"/>
                                        <p:tgtEl>
                                          <p:spTgt spid="8"/>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barn(inVertical)">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334591-FCD5-D94C-AF53-B42BD191E4DC}"/>
              </a:ext>
            </a:extLst>
          </p:cNvPr>
          <p:cNvSpPr txBox="1"/>
          <p:nvPr/>
        </p:nvSpPr>
        <p:spPr>
          <a:xfrm>
            <a:off x="480646" y="527538"/>
            <a:ext cx="11230708" cy="2862322"/>
          </a:xfrm>
          <a:prstGeom prst="rect">
            <a:avLst/>
          </a:prstGeom>
          <a:noFill/>
        </p:spPr>
        <p:txBody>
          <a:bodyPr wrap="square" rtlCol="0">
            <a:spAutoFit/>
          </a:bodyPr>
          <a:lstStyle/>
          <a:p>
            <a:r>
              <a:rPr lang="en-US" dirty="0"/>
              <a:t>REST </a:t>
            </a:r>
          </a:p>
          <a:p>
            <a:pPr marL="285750" indent="-285750">
              <a:buFont typeface="Arial" panose="020B0604020202020204" pitchFamily="34" charset="0"/>
              <a:buChar char="•"/>
            </a:pPr>
            <a:r>
              <a:rPr lang="en-US" dirty="0" err="1"/>
              <a:t>Là</a:t>
            </a:r>
            <a:r>
              <a:rPr lang="en-US" dirty="0"/>
              <a:t> </a:t>
            </a:r>
            <a:r>
              <a:rPr lang="en-US" dirty="0" err="1"/>
              <a:t>viết</a:t>
            </a:r>
            <a:r>
              <a:rPr lang="en-US" dirty="0"/>
              <a:t> </a:t>
            </a:r>
            <a:r>
              <a:rPr lang="en-US" dirty="0" err="1"/>
              <a:t>tắt</a:t>
            </a:r>
            <a:r>
              <a:rPr lang="en-US" dirty="0"/>
              <a:t> </a:t>
            </a:r>
            <a:r>
              <a:rPr lang="en-US" dirty="0" err="1"/>
              <a:t>của</a:t>
            </a:r>
            <a:r>
              <a:rPr lang="en-US" dirty="0"/>
              <a:t> </a:t>
            </a:r>
            <a:r>
              <a:rPr lang="en-US" dirty="0" err="1"/>
              <a:t>REpresentational</a:t>
            </a:r>
            <a:r>
              <a:rPr lang="en-US" dirty="0"/>
              <a:t> State Transfer (</a:t>
            </a:r>
            <a:r>
              <a:rPr lang="en-US" dirty="0" err="1"/>
              <a:t>là</a:t>
            </a:r>
            <a:r>
              <a:rPr lang="en-US" dirty="0"/>
              <a:t> </a:t>
            </a:r>
            <a:r>
              <a:rPr lang="en-US" dirty="0" err="1"/>
              <a:t>chuyển</a:t>
            </a:r>
            <a:r>
              <a:rPr lang="en-US" dirty="0"/>
              <a:t> </a:t>
            </a:r>
            <a:r>
              <a:rPr lang="en-US" dirty="0" err="1"/>
              <a:t>trạng</a:t>
            </a:r>
            <a:r>
              <a:rPr lang="en-US" dirty="0"/>
              <a:t> </a:t>
            </a:r>
            <a:r>
              <a:rPr lang="en-US" dirty="0" err="1"/>
              <a:t>thái</a:t>
            </a:r>
            <a:r>
              <a:rPr lang="en-US" dirty="0"/>
              <a:t> </a:t>
            </a:r>
            <a:r>
              <a:rPr lang="en-US" dirty="0" err="1"/>
              <a:t>đại</a:t>
            </a:r>
            <a:r>
              <a:rPr lang="en-US" dirty="0"/>
              <a:t> </a:t>
            </a:r>
            <a:r>
              <a:rPr lang="en-US" dirty="0" err="1"/>
              <a:t>diện</a:t>
            </a:r>
            <a:r>
              <a:rPr lang="en-US" dirty="0"/>
              <a:t>) </a:t>
            </a:r>
          </a:p>
          <a:p>
            <a:pPr marL="285750" indent="-285750">
              <a:buFont typeface="Arial" panose="020B0604020202020204" pitchFamily="34" charset="0"/>
              <a:buChar char="•"/>
            </a:pPr>
            <a:r>
              <a:rPr lang="en-US" dirty="0" err="1"/>
              <a:t>Là</a:t>
            </a:r>
            <a:r>
              <a:rPr lang="en-US" dirty="0"/>
              <a:t> </a:t>
            </a:r>
            <a:r>
              <a:rPr lang="en-US" dirty="0" err="1"/>
              <a:t>một</a:t>
            </a:r>
            <a:r>
              <a:rPr lang="en-US" dirty="0"/>
              <a:t> </a:t>
            </a:r>
            <a:r>
              <a:rPr lang="en-US" dirty="0" err="1"/>
              <a:t>kiểu</a:t>
            </a:r>
            <a:r>
              <a:rPr lang="en-US" dirty="0"/>
              <a:t> </a:t>
            </a:r>
            <a:r>
              <a:rPr lang="en-US" dirty="0" err="1"/>
              <a:t>kiến</a:t>
            </a:r>
            <a:r>
              <a:rPr lang="en-US" dirty="0"/>
              <a:t> </a:t>
            </a:r>
            <a:r>
              <a:rPr lang="en-US" dirty="0" err="1"/>
              <a:t>trúc</a:t>
            </a:r>
            <a:r>
              <a:rPr lang="en-US" dirty="0"/>
              <a:t> </a:t>
            </a:r>
            <a:r>
              <a:rPr lang="en-US" dirty="0" err="1"/>
              <a:t>lập</a:t>
            </a:r>
            <a:r>
              <a:rPr lang="en-US" dirty="0"/>
              <a:t> </a:t>
            </a:r>
            <a:r>
              <a:rPr lang="en-US" dirty="0" err="1"/>
              <a:t>trình</a:t>
            </a:r>
            <a:r>
              <a:rPr lang="en-US" dirty="0"/>
              <a:t> </a:t>
            </a:r>
            <a:r>
              <a:rPr lang="en-US" dirty="0" err="1"/>
              <a:t>định</a:t>
            </a:r>
            <a:r>
              <a:rPr lang="en-US" dirty="0"/>
              <a:t> </a:t>
            </a:r>
            <a:r>
              <a:rPr lang="en-US" dirty="0" err="1"/>
              <a:t>nghĩa</a:t>
            </a:r>
            <a:r>
              <a:rPr lang="en-US" dirty="0"/>
              <a:t> </a:t>
            </a:r>
            <a:r>
              <a:rPr lang="en-US" dirty="0" err="1"/>
              <a:t>các</a:t>
            </a:r>
            <a:r>
              <a:rPr lang="en-US" dirty="0"/>
              <a:t> </a:t>
            </a:r>
            <a:r>
              <a:rPr lang="en-US" i="1" dirty="0" err="1"/>
              <a:t>Quy</a:t>
            </a:r>
            <a:r>
              <a:rPr lang="en-US" i="1" dirty="0"/>
              <a:t> </a:t>
            </a:r>
            <a:r>
              <a:rPr lang="en-US" i="1" dirty="0" err="1"/>
              <a:t>tắc</a:t>
            </a:r>
            <a:r>
              <a:rPr lang="en-US" i="1" dirty="0"/>
              <a:t> </a:t>
            </a:r>
            <a:r>
              <a:rPr lang="en-US" i="1" dirty="0" err="1"/>
              <a:t>để</a:t>
            </a:r>
            <a:r>
              <a:rPr lang="en-US" i="1" dirty="0"/>
              <a:t> </a:t>
            </a:r>
            <a:r>
              <a:rPr lang="en-US" i="1" dirty="0" err="1"/>
              <a:t>thiết</a:t>
            </a:r>
            <a:r>
              <a:rPr lang="en-US" i="1" dirty="0"/>
              <a:t> </a:t>
            </a:r>
            <a:r>
              <a:rPr lang="en-US" i="1" dirty="0" err="1"/>
              <a:t>kết</a:t>
            </a:r>
            <a:r>
              <a:rPr lang="en-US" i="1" dirty="0"/>
              <a:t> </a:t>
            </a:r>
            <a:r>
              <a:rPr lang="en-US" i="1" dirty="0" err="1"/>
              <a:t>các</a:t>
            </a:r>
            <a:r>
              <a:rPr lang="en-US" i="1" dirty="0"/>
              <a:t> web services </a:t>
            </a:r>
            <a:r>
              <a:rPr lang="en-US" i="1" dirty="0">
                <a:sym typeface="Wingdings" pitchFamily="2" charset="2"/>
              </a:rPr>
              <a:t> </a:t>
            </a:r>
            <a:r>
              <a:rPr lang="en-US" i="1" dirty="0" err="1">
                <a:sym typeface="Wingdings" pitchFamily="2" charset="2"/>
              </a:rPr>
              <a:t>Quy</a:t>
            </a:r>
            <a:r>
              <a:rPr lang="en-US" i="1" dirty="0">
                <a:sym typeface="Wingdings" pitchFamily="2" charset="2"/>
              </a:rPr>
              <a:t> </a:t>
            </a:r>
            <a:r>
              <a:rPr lang="en-US" i="1" dirty="0" err="1">
                <a:sym typeface="Wingdings" pitchFamily="2" charset="2"/>
              </a:rPr>
              <a:t>tắc</a:t>
            </a:r>
            <a:r>
              <a:rPr lang="en-US" i="1" dirty="0">
                <a:sym typeface="Wingdings" pitchFamily="2" charset="2"/>
              </a:rPr>
              <a:t> </a:t>
            </a:r>
            <a:r>
              <a:rPr lang="en-US" i="1" dirty="0" err="1">
                <a:sym typeface="Wingdings" pitchFamily="2" charset="2"/>
              </a:rPr>
              <a:t>viết</a:t>
            </a:r>
            <a:r>
              <a:rPr lang="en-US" i="1" dirty="0">
                <a:sym typeface="Wingdings" pitchFamily="2" charset="2"/>
              </a:rPr>
              <a:t> API</a:t>
            </a:r>
            <a:r>
              <a:rPr lang="en-US" i="1" dirty="0"/>
              <a:t>.</a:t>
            </a:r>
            <a:endParaRPr lang="en-VN" i="1" dirty="0"/>
          </a:p>
          <a:p>
            <a:pPr marL="1200150" lvl="2" indent="-285750">
              <a:buFont typeface="Arial" panose="020B0604020202020204" pitchFamily="34" charset="0"/>
              <a:buChar char="•"/>
            </a:pPr>
            <a:r>
              <a:rPr lang="en-VN" i="1" dirty="0"/>
              <a:t>showList() =&gt; GET: /products</a:t>
            </a:r>
          </a:p>
          <a:p>
            <a:pPr marL="1200150" lvl="2" indent="-285750">
              <a:buFont typeface="Arial" panose="020B0604020202020204" pitchFamily="34" charset="0"/>
              <a:buChar char="•"/>
            </a:pPr>
            <a:r>
              <a:rPr lang="en-US" i="1" dirty="0"/>
              <a:t>c</a:t>
            </a:r>
            <a:r>
              <a:rPr lang="en-VN" i="1" dirty="0"/>
              <a:t>reate() =&gt; POST: /products</a:t>
            </a:r>
          </a:p>
          <a:p>
            <a:pPr marL="1200150" lvl="2" indent="-285750">
              <a:buFont typeface="Arial" panose="020B0604020202020204" pitchFamily="34" charset="0"/>
              <a:buChar char="•"/>
            </a:pPr>
            <a:r>
              <a:rPr lang="en-VN" i="1" dirty="0"/>
              <a:t>getOne() =&gt; GET: /products/{id}</a:t>
            </a:r>
          </a:p>
          <a:p>
            <a:pPr marL="1200150" lvl="2" indent="-285750">
              <a:buFont typeface="Arial" panose="020B0604020202020204" pitchFamily="34" charset="0"/>
              <a:buChar char="•"/>
            </a:pPr>
            <a:r>
              <a:rPr lang="en-VN" i="1" dirty="0"/>
              <a:t>edit() =&gt; PUT: /products/{id}</a:t>
            </a:r>
          </a:p>
          <a:p>
            <a:pPr marL="1200150" lvl="2" indent="-285750">
              <a:buFont typeface="Arial" panose="020B0604020202020204" pitchFamily="34" charset="0"/>
              <a:buChar char="•"/>
            </a:pPr>
            <a:r>
              <a:rPr lang="en-US" i="1" dirty="0"/>
              <a:t>d</a:t>
            </a:r>
            <a:r>
              <a:rPr lang="en-VN" i="1" dirty="0"/>
              <a:t>elete() =&gt; DELETE: /products/{id}</a:t>
            </a:r>
          </a:p>
          <a:p>
            <a:pPr marL="1200150" lvl="2" indent="-285750">
              <a:buFont typeface="Arial" panose="020B0604020202020204" pitchFamily="34" charset="0"/>
              <a:buChar char="•"/>
            </a:pPr>
            <a:endParaRPr lang="en-VN" i="1" dirty="0"/>
          </a:p>
          <a:p>
            <a:pPr marL="1200150" lvl="2" indent="-285750">
              <a:buFont typeface="Arial" panose="020B0604020202020204" pitchFamily="34" charset="0"/>
              <a:buChar char="•"/>
            </a:pPr>
            <a:endParaRPr lang="en-US" i="1" dirty="0"/>
          </a:p>
        </p:txBody>
      </p:sp>
      <p:sp>
        <p:nvSpPr>
          <p:cNvPr id="5" name="TextBox 4">
            <a:extLst>
              <a:ext uri="{FF2B5EF4-FFF2-40B4-BE49-F238E27FC236}">
                <a16:creationId xmlns:a16="http://schemas.microsoft.com/office/drawing/2014/main" id="{5A6A37D6-42E9-CF4B-946F-8A93815CCEF5}"/>
              </a:ext>
            </a:extLst>
          </p:cNvPr>
          <p:cNvSpPr txBox="1"/>
          <p:nvPr/>
        </p:nvSpPr>
        <p:spPr>
          <a:xfrm>
            <a:off x="316523" y="4206804"/>
            <a:ext cx="7913076" cy="369332"/>
          </a:xfrm>
          <a:prstGeom prst="rect">
            <a:avLst/>
          </a:prstGeom>
          <a:noFill/>
        </p:spPr>
        <p:txBody>
          <a:bodyPr wrap="square" rtlCol="0">
            <a:spAutoFit/>
          </a:bodyPr>
          <a:lstStyle/>
          <a:p>
            <a:r>
              <a:rPr lang="vi-VN" dirty="0">
                <a:latin typeface="Calibri" panose="020F0502020204030204" pitchFamily="34" charset="0"/>
                <a:cs typeface="Calibri" panose="020F0502020204030204" pitchFamily="34" charset="0"/>
              </a:rPr>
              <a:t>RESTful là tính từ, những Web services đạt chuẩn rest thì được gọi là restful. </a:t>
            </a:r>
          </a:p>
        </p:txBody>
      </p:sp>
    </p:spTree>
    <p:extLst>
      <p:ext uri="{BB962C8B-B14F-4D97-AF65-F5344CB8AC3E}">
        <p14:creationId xmlns:p14="http://schemas.microsoft.com/office/powerpoint/2010/main" val="2173277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arn(inVertic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arn(inVertical)">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barn(inVertical)">
                                      <p:cBhvr>
                                        <p:cTn id="17" dur="500"/>
                                        <p:tgtEl>
                                          <p:spTgt spid="4">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barn(inVertical)">
                                      <p:cBhvr>
                                        <p:cTn id="20" dur="500"/>
                                        <p:tgtEl>
                                          <p:spTgt spid="4">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animEffect transition="in" filter="barn(inVertical)">
                                      <p:cBhvr>
                                        <p:cTn id="23" dur="500"/>
                                        <p:tgtEl>
                                          <p:spTgt spid="4">
                                            <p:txEl>
                                              <p:pRg st="5" end="5"/>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4">
                                            <p:txEl>
                                              <p:pRg st="6" end="6"/>
                                            </p:txEl>
                                          </p:spTgt>
                                        </p:tgtEl>
                                        <p:attrNameLst>
                                          <p:attrName>style.visibility</p:attrName>
                                        </p:attrNameLst>
                                      </p:cBhvr>
                                      <p:to>
                                        <p:strVal val="visible"/>
                                      </p:to>
                                    </p:set>
                                    <p:animEffect transition="in" filter="barn(inVertical)">
                                      <p:cBhvr>
                                        <p:cTn id="26" dur="500"/>
                                        <p:tgtEl>
                                          <p:spTgt spid="4">
                                            <p:txEl>
                                              <p:pRg st="6" end="6"/>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animEffect transition="in" filter="barn(inVertical)">
                                      <p:cBhvr>
                                        <p:cTn id="29" dur="500"/>
                                        <p:tgtEl>
                                          <p:spTgt spid="4">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5">
                                            <p:txEl>
                                              <p:pRg st="0" end="0"/>
                                            </p:txEl>
                                          </p:spTgt>
                                        </p:tgtEl>
                                        <p:attrNameLst>
                                          <p:attrName>style.visibility</p:attrName>
                                        </p:attrNameLst>
                                      </p:cBhvr>
                                      <p:to>
                                        <p:strVal val="visible"/>
                                      </p:to>
                                    </p:set>
                                    <p:animEffect transition="in" filter="barn(inVertical)">
                                      <p:cBhvr>
                                        <p:cTn id="3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9B9E57-FB15-9D42-915B-834595632F31}"/>
              </a:ext>
            </a:extLst>
          </p:cNvPr>
          <p:cNvSpPr txBox="1"/>
          <p:nvPr/>
        </p:nvSpPr>
        <p:spPr>
          <a:xfrm>
            <a:off x="284813" y="329784"/>
            <a:ext cx="3975832" cy="369332"/>
          </a:xfrm>
          <a:prstGeom prst="rect">
            <a:avLst/>
          </a:prstGeom>
          <a:noFill/>
        </p:spPr>
        <p:txBody>
          <a:bodyPr wrap="none" rtlCol="0">
            <a:spAutoFit/>
          </a:bodyPr>
          <a:lstStyle/>
          <a:p>
            <a:r>
              <a:rPr lang="en-VN" dirty="0"/>
              <a:t>AJAX? </a:t>
            </a:r>
            <a:r>
              <a:rPr lang="en-US" u="sng" dirty="0"/>
              <a:t>Asynchronous</a:t>
            </a:r>
            <a:r>
              <a:rPr lang="en-US" dirty="0"/>
              <a:t> </a:t>
            </a:r>
            <a:r>
              <a:rPr lang="en-US" b="1" dirty="0"/>
              <a:t>JavaScript</a:t>
            </a:r>
            <a:r>
              <a:rPr lang="en-US" dirty="0"/>
              <a:t> and </a:t>
            </a:r>
            <a:r>
              <a:rPr lang="en-US" i="1" dirty="0"/>
              <a:t>XML</a:t>
            </a:r>
            <a:endParaRPr lang="en-VN" i="1" dirty="0"/>
          </a:p>
        </p:txBody>
      </p:sp>
      <p:sp>
        <p:nvSpPr>
          <p:cNvPr id="5" name="TextBox 4">
            <a:extLst>
              <a:ext uri="{FF2B5EF4-FFF2-40B4-BE49-F238E27FC236}">
                <a16:creationId xmlns:a16="http://schemas.microsoft.com/office/drawing/2014/main" id="{BCE61CAA-B5BF-274B-93CE-0095E467E8D7}"/>
              </a:ext>
            </a:extLst>
          </p:cNvPr>
          <p:cNvSpPr txBox="1"/>
          <p:nvPr/>
        </p:nvSpPr>
        <p:spPr>
          <a:xfrm>
            <a:off x="614596" y="699116"/>
            <a:ext cx="8430000" cy="1754326"/>
          </a:xfrm>
          <a:prstGeom prst="rect">
            <a:avLst/>
          </a:prstGeom>
          <a:noFill/>
        </p:spPr>
        <p:txBody>
          <a:bodyPr wrap="none" rtlCol="0">
            <a:spAutoFit/>
          </a:bodyPr>
          <a:lstStyle/>
          <a:p>
            <a:pPr marL="285750" indent="-285750">
              <a:buFontTx/>
              <a:buChar char="-"/>
            </a:pPr>
            <a:r>
              <a:rPr lang="en-VN" dirty="0"/>
              <a:t>Ajax không phải 1 công nghệ!</a:t>
            </a:r>
          </a:p>
          <a:p>
            <a:pPr marL="285750" indent="-285750">
              <a:buFontTx/>
              <a:buChar char="-"/>
            </a:pPr>
            <a:r>
              <a:rPr lang="en-VN" dirty="0"/>
              <a:t>Ajax là 1 thuật ngữ mô tả việc sử dụng kết hợp một nhóm nhiều công nghệ với nhau!</a:t>
            </a:r>
          </a:p>
          <a:p>
            <a:pPr marL="285750" indent="-285750">
              <a:buFontTx/>
              <a:buChar char="-"/>
            </a:pPr>
            <a:r>
              <a:rPr lang="en-VN" dirty="0"/>
              <a:t>Các công nghệ bao gồm:</a:t>
            </a:r>
          </a:p>
          <a:p>
            <a:pPr marL="742950" lvl="1" indent="-285750">
              <a:buFont typeface="Courier New" panose="02070309020205020404" pitchFamily="49" charset="0"/>
              <a:buChar char="o"/>
            </a:pPr>
            <a:r>
              <a:rPr lang="en-VN" dirty="0"/>
              <a:t>HTML, CSS, </a:t>
            </a:r>
            <a:r>
              <a:rPr lang="en-VN" b="1" dirty="0"/>
              <a:t>JS</a:t>
            </a:r>
            <a:r>
              <a:rPr lang="en-VN" dirty="0"/>
              <a:t> để hiển thị.</a:t>
            </a:r>
          </a:p>
          <a:p>
            <a:pPr marL="742950" lvl="1" indent="-285750">
              <a:buFont typeface="Courier New" panose="02070309020205020404" pitchFamily="49" charset="0"/>
              <a:buChar char="o"/>
            </a:pPr>
            <a:r>
              <a:rPr lang="en-US" dirty="0" err="1"/>
              <a:t>XMLHttpRequest</a:t>
            </a:r>
            <a:r>
              <a:rPr lang="en-US" dirty="0"/>
              <a:t> </a:t>
            </a:r>
            <a:r>
              <a:rPr lang="en-US" dirty="0" err="1"/>
              <a:t>để</a:t>
            </a:r>
            <a:r>
              <a:rPr lang="en-US" dirty="0"/>
              <a:t> </a:t>
            </a:r>
            <a:r>
              <a:rPr lang="en-US" dirty="0" err="1"/>
              <a:t>trao</a:t>
            </a:r>
            <a:r>
              <a:rPr lang="en-US" dirty="0"/>
              <a:t> </a:t>
            </a:r>
            <a:r>
              <a:rPr lang="en-US" dirty="0" err="1"/>
              <a:t>đổi</a:t>
            </a:r>
            <a:r>
              <a:rPr lang="en-US" dirty="0"/>
              <a:t> </a:t>
            </a:r>
            <a:r>
              <a:rPr lang="en-US" dirty="0" err="1"/>
              <a:t>dữ</a:t>
            </a:r>
            <a:r>
              <a:rPr lang="en-US" dirty="0"/>
              <a:t> </a:t>
            </a:r>
            <a:r>
              <a:rPr lang="en-US" dirty="0" err="1"/>
              <a:t>liệu</a:t>
            </a:r>
            <a:r>
              <a:rPr lang="en-US" dirty="0"/>
              <a:t> </a:t>
            </a:r>
            <a:r>
              <a:rPr lang="en-US" dirty="0" err="1"/>
              <a:t>với</a:t>
            </a:r>
            <a:r>
              <a:rPr lang="en-US" dirty="0"/>
              <a:t> </a:t>
            </a:r>
            <a:r>
              <a:rPr lang="en-US" dirty="0" err="1"/>
              <a:t>máy</a:t>
            </a:r>
            <a:r>
              <a:rPr lang="en-US" dirty="0"/>
              <a:t> </a:t>
            </a:r>
            <a:r>
              <a:rPr lang="en-US" dirty="0" err="1"/>
              <a:t>chủ</a:t>
            </a:r>
            <a:r>
              <a:rPr lang="en-US" dirty="0"/>
              <a:t> web </a:t>
            </a:r>
            <a:r>
              <a:rPr lang="en-US" dirty="0" err="1"/>
              <a:t>một</a:t>
            </a:r>
            <a:r>
              <a:rPr lang="en-US" dirty="0"/>
              <a:t> </a:t>
            </a:r>
            <a:r>
              <a:rPr lang="en-US" dirty="0" err="1"/>
              <a:t>cách</a:t>
            </a:r>
            <a:r>
              <a:rPr lang="en-US" dirty="0"/>
              <a:t> </a:t>
            </a:r>
            <a:r>
              <a:rPr lang="en-US" u="sng" dirty="0" err="1"/>
              <a:t>không</a:t>
            </a:r>
            <a:r>
              <a:rPr lang="en-US" u="sng" dirty="0"/>
              <a:t> </a:t>
            </a:r>
            <a:r>
              <a:rPr lang="en-US" u="sng" dirty="0" err="1"/>
              <a:t>đồng</a:t>
            </a:r>
            <a:r>
              <a:rPr lang="en-US" u="sng" dirty="0"/>
              <a:t> </a:t>
            </a:r>
            <a:r>
              <a:rPr lang="en-US" u="sng" dirty="0" err="1"/>
              <a:t>bộ</a:t>
            </a:r>
            <a:r>
              <a:rPr lang="en-US" u="sng" dirty="0"/>
              <a:t>.</a:t>
            </a:r>
          </a:p>
          <a:p>
            <a:pPr marL="742950" lvl="1" indent="-285750">
              <a:buFont typeface="Courier New" panose="02070309020205020404" pitchFamily="49" charset="0"/>
              <a:buChar char="o"/>
            </a:pPr>
            <a:r>
              <a:rPr lang="en-VN" i="1" dirty="0"/>
              <a:t>XML</a:t>
            </a:r>
            <a:r>
              <a:rPr lang="en-VN" dirty="0"/>
              <a:t> là định dạng gửi tới server và nhận từ server (Cũ) =&gt; Giờ ngta dùng JSON!</a:t>
            </a:r>
          </a:p>
        </p:txBody>
      </p:sp>
      <p:sp>
        <p:nvSpPr>
          <p:cNvPr id="7" name="TextBox 6">
            <a:extLst>
              <a:ext uri="{FF2B5EF4-FFF2-40B4-BE49-F238E27FC236}">
                <a16:creationId xmlns:a16="http://schemas.microsoft.com/office/drawing/2014/main" id="{AD99B032-C0EE-D64D-A6E6-08E5D38F3E2A}"/>
              </a:ext>
            </a:extLst>
          </p:cNvPr>
          <p:cNvSpPr txBox="1"/>
          <p:nvPr/>
        </p:nvSpPr>
        <p:spPr>
          <a:xfrm>
            <a:off x="284813" y="2499608"/>
            <a:ext cx="10328223" cy="646331"/>
          </a:xfrm>
          <a:prstGeom prst="rect">
            <a:avLst/>
          </a:prstGeom>
          <a:noFill/>
        </p:spPr>
        <p:txBody>
          <a:bodyPr wrap="square" rtlCol="0">
            <a:spAutoFit/>
          </a:bodyPr>
          <a:lstStyle/>
          <a:p>
            <a:r>
              <a:rPr lang="en-VN" dirty="0"/>
              <a:t>=&gt; AJAX </a:t>
            </a:r>
            <a:r>
              <a:rPr lang="vi-VN" dirty="0"/>
              <a:t>là cách trao đổi dữ liệu </a:t>
            </a:r>
            <a:r>
              <a:rPr lang="vi-VN" u="sng" dirty="0"/>
              <a:t>bât đồng bộ </a:t>
            </a:r>
            <a:r>
              <a:rPr lang="vi-VN" dirty="0"/>
              <a:t>với máy chủ và </a:t>
            </a:r>
            <a:r>
              <a:rPr lang="vi-VN" b="1" dirty="0"/>
              <a:t>cập nhật một hay nhiều phần của trang web, hoàn toàn không reload lại toàn bộ trang</a:t>
            </a:r>
            <a:r>
              <a:rPr lang="vi-VN" dirty="0"/>
              <a:t>.</a:t>
            </a:r>
            <a:endParaRPr lang="en-VN" dirty="0"/>
          </a:p>
        </p:txBody>
      </p:sp>
      <p:sp>
        <p:nvSpPr>
          <p:cNvPr id="8" name="TextBox 7">
            <a:extLst>
              <a:ext uri="{FF2B5EF4-FFF2-40B4-BE49-F238E27FC236}">
                <a16:creationId xmlns:a16="http://schemas.microsoft.com/office/drawing/2014/main" id="{A478EF7D-7FFD-094E-9163-0A19D63867C8}"/>
              </a:ext>
            </a:extLst>
          </p:cNvPr>
          <p:cNvSpPr txBox="1"/>
          <p:nvPr/>
        </p:nvSpPr>
        <p:spPr>
          <a:xfrm>
            <a:off x="284813" y="3712062"/>
            <a:ext cx="2302875" cy="369332"/>
          </a:xfrm>
          <a:prstGeom prst="rect">
            <a:avLst/>
          </a:prstGeom>
          <a:noFill/>
        </p:spPr>
        <p:txBody>
          <a:bodyPr wrap="none" rtlCol="0">
            <a:spAutoFit/>
          </a:bodyPr>
          <a:lstStyle/>
          <a:p>
            <a:r>
              <a:rPr lang="en-VN" dirty="0"/>
              <a:t>$.ajax() của J</a:t>
            </a:r>
            <a:r>
              <a:rPr lang="en-US" dirty="0"/>
              <a:t>q</a:t>
            </a:r>
            <a:r>
              <a:rPr lang="en-VN" dirty="0"/>
              <a:t>uery ???</a:t>
            </a:r>
          </a:p>
        </p:txBody>
      </p:sp>
      <p:sp>
        <p:nvSpPr>
          <p:cNvPr id="9" name="TextBox 8">
            <a:extLst>
              <a:ext uri="{FF2B5EF4-FFF2-40B4-BE49-F238E27FC236}">
                <a16:creationId xmlns:a16="http://schemas.microsoft.com/office/drawing/2014/main" id="{31ED81D3-0A51-AF40-AED6-BDD6D76164D9}"/>
              </a:ext>
            </a:extLst>
          </p:cNvPr>
          <p:cNvSpPr txBox="1"/>
          <p:nvPr/>
        </p:nvSpPr>
        <p:spPr>
          <a:xfrm>
            <a:off x="614596" y="4093112"/>
            <a:ext cx="11242624" cy="1754326"/>
          </a:xfrm>
          <a:prstGeom prst="rect">
            <a:avLst/>
          </a:prstGeom>
          <a:noFill/>
        </p:spPr>
        <p:txBody>
          <a:bodyPr wrap="square" rtlCol="0">
            <a:spAutoFit/>
          </a:bodyPr>
          <a:lstStyle/>
          <a:p>
            <a:pPr marL="285750" indent="-285750">
              <a:buFontTx/>
              <a:buChar char="-"/>
            </a:pPr>
            <a:r>
              <a:rPr lang="en-VN" dirty="0"/>
              <a:t>J</a:t>
            </a:r>
            <a:r>
              <a:rPr lang="en-US" dirty="0"/>
              <a:t>Q</a:t>
            </a:r>
            <a:r>
              <a:rPr lang="en-VN" dirty="0"/>
              <a:t>uery??? </a:t>
            </a:r>
            <a:r>
              <a:rPr lang="en-US" dirty="0"/>
              <a:t>L</a:t>
            </a:r>
            <a:r>
              <a:rPr lang="en-VN" dirty="0"/>
              <a:t>à thư viện được viết </a:t>
            </a:r>
            <a:r>
              <a:rPr lang="en-VN" i="1" dirty="0"/>
              <a:t>từ JS</a:t>
            </a:r>
            <a:r>
              <a:rPr lang="en-VN" dirty="0"/>
              <a:t>. Cùng một chức năng thì Jquery viết </a:t>
            </a:r>
            <a:r>
              <a:rPr lang="en-VN" i="1" dirty="0"/>
              <a:t>ngắn gọn hơn</a:t>
            </a:r>
            <a:r>
              <a:rPr lang="en-VN" dirty="0"/>
              <a:t> so với viết JS thuần</a:t>
            </a:r>
            <a:r>
              <a:rPr lang="en-VN" i="1" dirty="0"/>
              <a:t>.</a:t>
            </a:r>
          </a:p>
          <a:p>
            <a:pPr marL="285750" indent="-285750">
              <a:buFontTx/>
              <a:buChar char="-"/>
            </a:pPr>
            <a:r>
              <a:rPr lang="en-VN" dirty="0"/>
              <a:t>$.ajax() là </a:t>
            </a:r>
            <a:r>
              <a:rPr lang="en-VN" b="1" i="1" dirty="0"/>
              <a:t>1 trong </a:t>
            </a:r>
            <a:r>
              <a:rPr lang="en-VN" dirty="0"/>
              <a:t>các hàm mà J</a:t>
            </a:r>
            <a:r>
              <a:rPr lang="en-US" dirty="0"/>
              <a:t>q</a:t>
            </a:r>
            <a:r>
              <a:rPr lang="en-VN" dirty="0"/>
              <a:t>uery cung cấp để thực hiện A</a:t>
            </a:r>
            <a:r>
              <a:rPr lang="en-US" dirty="0"/>
              <a:t>j</a:t>
            </a:r>
            <a:r>
              <a:rPr lang="en-VN" dirty="0"/>
              <a:t>ax!</a:t>
            </a:r>
          </a:p>
          <a:p>
            <a:pPr marL="285750" indent="-285750">
              <a:buFontTx/>
              <a:buChar char="-"/>
            </a:pPr>
            <a:r>
              <a:rPr lang="en-VN" dirty="0"/>
              <a:t>Jquery Ajax methods là </a:t>
            </a:r>
            <a:r>
              <a:rPr lang="en-VN" b="1" i="1" dirty="0"/>
              <a:t>các hàm</a:t>
            </a:r>
            <a:r>
              <a:rPr lang="en-VN" dirty="0"/>
              <a:t> J</a:t>
            </a:r>
            <a:r>
              <a:rPr lang="en-US" dirty="0"/>
              <a:t>q</a:t>
            </a:r>
            <a:r>
              <a:rPr lang="en-VN" dirty="0"/>
              <a:t>uery cung cấp để thực hiện A</a:t>
            </a:r>
            <a:r>
              <a:rPr lang="en-US" dirty="0"/>
              <a:t>j</a:t>
            </a:r>
            <a:r>
              <a:rPr lang="en-VN" dirty="0"/>
              <a:t>ax!</a:t>
            </a:r>
          </a:p>
          <a:p>
            <a:pPr marL="285750" indent="-285750">
              <a:buFontTx/>
              <a:buChar char="-"/>
            </a:pPr>
            <a:r>
              <a:rPr lang="en-VN" i="1" dirty="0"/>
              <a:t>Trước bản 1.0 </a:t>
            </a:r>
            <a:r>
              <a:rPr lang="en-VN" dirty="0"/>
              <a:t>thì chỉ có $.ajax(). </a:t>
            </a:r>
          </a:p>
          <a:p>
            <a:pPr marL="285750" indent="-285750">
              <a:buFontTx/>
              <a:buChar char="-"/>
            </a:pPr>
            <a:r>
              <a:rPr lang="en-VN" dirty="0"/>
              <a:t>Sau này có thêm $.get(), $.post(), $.load(),.. là </a:t>
            </a:r>
            <a:r>
              <a:rPr lang="en-VN" i="1" dirty="0"/>
              <a:t>những hàm trong đó đã có sẵn $.ajax() </a:t>
            </a:r>
            <a:r>
              <a:rPr lang="en-VN" dirty="0"/>
              <a:t>và </a:t>
            </a:r>
            <a:r>
              <a:rPr lang="en-VN" i="1" dirty="0"/>
              <a:t>thêm một vài cấu hình </a:t>
            </a:r>
            <a:r>
              <a:rPr lang="en-VN" dirty="0"/>
              <a:t>khác giúp làm AJAX bằng J</a:t>
            </a:r>
            <a:r>
              <a:rPr lang="en-US" dirty="0"/>
              <a:t>q</a:t>
            </a:r>
            <a:r>
              <a:rPr lang="en-VN" dirty="0"/>
              <a:t>uery </a:t>
            </a:r>
            <a:r>
              <a:rPr lang="en-VN" i="1" dirty="0"/>
              <a:t>ngắn gọn hơn</a:t>
            </a:r>
            <a:r>
              <a:rPr lang="en-VN" dirty="0"/>
              <a:t>!</a:t>
            </a:r>
          </a:p>
        </p:txBody>
      </p:sp>
    </p:spTree>
    <p:extLst>
      <p:ext uri="{BB962C8B-B14F-4D97-AF65-F5344CB8AC3E}">
        <p14:creationId xmlns:p14="http://schemas.microsoft.com/office/powerpoint/2010/main" val="1766862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5438</TotalTime>
  <Words>1891</Words>
  <Application>Microsoft Macintosh PowerPoint</Application>
  <PresentationFormat>Widescreen</PresentationFormat>
  <Paragraphs>261</Paragraphs>
  <Slides>13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Courier New</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64</cp:revision>
  <dcterms:created xsi:type="dcterms:W3CDTF">2021-07-13T11:55:22Z</dcterms:created>
  <dcterms:modified xsi:type="dcterms:W3CDTF">2022-03-03T18:20:26Z</dcterms:modified>
</cp:coreProperties>
</file>

<file path=docProps/thumbnail.jpeg>
</file>